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71" r:id="rId14"/>
    <p:sldId id="270" r:id="rId15"/>
    <p:sldId id="269" r:id="rId16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70" autoAdjust="0"/>
    <p:restoredTop sz="94660"/>
  </p:normalViewPr>
  <p:slideViewPr>
    <p:cSldViewPr snapToGrid="0">
      <p:cViewPr varScale="1">
        <p:scale>
          <a:sx n="91" d="100"/>
          <a:sy n="91" d="100"/>
        </p:scale>
        <p:origin x="96" y="4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D218A46-EB06-4126-B354-156317F89F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A645DB42-6A58-42BB-9CC6-E0EEF8E562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4746FEC2-895E-482D-AA13-66D3D1713A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5B49E-D724-475D-BB0D-0949D55C6D24}" type="datetimeFigureOut">
              <a:rPr lang="ko-KR" altLang="en-US" smtClean="0"/>
              <a:t>2026-04-01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9AC0C665-9DCC-4450-8384-6DF86D3274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D8E66789-B6C0-471B-9F1C-82FCB09D11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17CD2-D3F1-495C-85E0-65CD7A9FC27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618540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DE9304A-75AA-4995-92D6-D66954F99C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AC3A38B6-8412-41FE-AF6C-462A887FF6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BE2449B6-C8E2-4389-A613-73AA28BA73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5B49E-D724-475D-BB0D-0949D55C6D24}" type="datetimeFigureOut">
              <a:rPr lang="ko-KR" altLang="en-US" smtClean="0"/>
              <a:t>2026-04-01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77BA86F7-D90E-426E-8140-E45FE2D05B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C0E07B0E-3C7A-4C81-9157-86DFD8D7C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17CD2-D3F1-495C-85E0-65CD7A9FC27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955868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2D84D0FC-6910-4DF3-9609-39E42B345D7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5C3D8C71-D000-466C-8D75-4CC52D8F7C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AAC7CD9F-CAF2-4FB6-AAF8-4A2DD7BAF4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5B49E-D724-475D-BB0D-0949D55C6D24}" type="datetimeFigureOut">
              <a:rPr lang="ko-KR" altLang="en-US" smtClean="0"/>
              <a:t>2026-04-01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457D3E2A-AF64-41E3-81CD-7826613709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697F7327-8014-480B-AA71-BE345B203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17CD2-D3F1-495C-85E0-65CD7A9FC27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873298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8E24E09-358B-42E2-B7B3-D691875E40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8B2FCAE1-F156-43C2-B3CE-A30E4B9F9A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B0E38CF4-90F5-4EDA-9CE9-242CB50527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5B49E-D724-475D-BB0D-0949D55C6D24}" type="datetimeFigureOut">
              <a:rPr lang="ko-KR" altLang="en-US" smtClean="0"/>
              <a:t>2026-04-01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C93F9E14-11D8-4836-B2F8-E4992C3EB2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12CDFCE5-0BF9-4780-8789-33303E3362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17CD2-D3F1-495C-85E0-65CD7A9FC27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048669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2B7E786-A4DA-4FF3-BDDE-674410A03F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37744A46-C51D-4744-A359-6F8F355F3B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09917860-54DD-4955-B902-AF4055A0F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5B49E-D724-475D-BB0D-0949D55C6D24}" type="datetimeFigureOut">
              <a:rPr lang="ko-KR" altLang="en-US" smtClean="0"/>
              <a:t>2026-04-01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CF8F7A76-0814-4936-876B-6F4B3EC2F6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20CBA88E-1ED3-41C2-BD0D-F283E07293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17CD2-D3F1-495C-85E0-65CD7A9FC27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400135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E8C7A95-F232-4730-8D1B-E5E58C1AAE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611559E6-FF38-40D3-8C24-F309A4B94B4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64D83C44-6AE6-45CF-8B63-31E2AA85D8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B39B80DE-14A1-4F8D-8269-B0C8EC160D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5B49E-D724-475D-BB0D-0949D55C6D24}" type="datetimeFigureOut">
              <a:rPr lang="ko-KR" altLang="en-US" smtClean="0"/>
              <a:t>2026-04-01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7A845827-3A78-4BE3-844C-C98B2E89A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11D8F59A-2B52-4DAC-BD60-3027F7C3B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17CD2-D3F1-495C-85E0-65CD7A9FC27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629756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6E2426E-9507-4685-A1D7-74EC8D0982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89C22324-A84C-45C4-940A-F78A8548AC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8240676F-EB5F-491D-9ABF-BBE1E3485D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CF1EDEC9-B0C0-4E76-A87A-338914E4E2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370DD437-3BA9-45CE-AD03-EB129C82C7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F06FBAC8-C675-4114-9119-5ADF03A4D7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5B49E-D724-475D-BB0D-0949D55C6D24}" type="datetimeFigureOut">
              <a:rPr lang="ko-KR" altLang="en-US" smtClean="0"/>
              <a:t>2026-04-01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8E4D97FF-9F14-41DA-BA2D-5A02CF6D44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30C71BBA-D835-4995-ACD8-13403979A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17CD2-D3F1-495C-85E0-65CD7A9FC27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200348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82ED0A6-A34E-46A1-9274-A35E1AB2E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A895A9B1-622D-45FA-883D-CF4F1ABF42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5B49E-D724-475D-BB0D-0949D55C6D24}" type="datetimeFigureOut">
              <a:rPr lang="ko-KR" altLang="en-US" smtClean="0"/>
              <a:t>2026-04-01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5ADB43FD-0BE9-4FBA-B695-3827F00BD4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D2EF8081-E6F7-41E2-BD79-64A4B1207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17CD2-D3F1-495C-85E0-65CD7A9FC27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897010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915EFBC7-B059-4159-835E-711C7463D2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5B49E-D724-475D-BB0D-0949D55C6D24}" type="datetimeFigureOut">
              <a:rPr lang="ko-KR" altLang="en-US" smtClean="0"/>
              <a:t>2026-04-01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5C8E7F73-73A2-43CF-8ACE-3831F9E1EA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4768FEF7-FD3E-4ACF-84AC-4C13A25BE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17CD2-D3F1-495C-85E0-65CD7A9FC27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100887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C7DE944-337C-48FB-9B9B-186EEF1891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E3FFF629-2842-4F90-B705-D617278A5F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B8794ED1-757E-4995-B09A-BD4F88EA8F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954B89A4-AF79-4092-88EE-F7065B1135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5B49E-D724-475D-BB0D-0949D55C6D24}" type="datetimeFigureOut">
              <a:rPr lang="ko-KR" altLang="en-US" smtClean="0"/>
              <a:t>2026-04-01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F4798CD7-27FB-4325-85FA-48F817BE59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783BFD1A-9D9F-4ED5-B4F4-C9DE178B61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17CD2-D3F1-495C-85E0-65CD7A9FC27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1782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449E27A-34FD-4EA6-AEE8-E3FD685199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990FAD7F-7592-4E51-AFA3-1AD59E1D2E7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35DCE164-6B5B-41F7-A832-199807090C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AAD73DA6-B1FA-4A65-9C29-728898EEC5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5B49E-D724-475D-BB0D-0949D55C6D24}" type="datetimeFigureOut">
              <a:rPr lang="ko-KR" altLang="en-US" smtClean="0"/>
              <a:t>2026-04-01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F78089F8-5304-4636-8BCE-30972883F1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12C88C6A-267C-4826-8CDB-CA569AF9B4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17CD2-D3F1-495C-85E0-65CD7A9FC27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877487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C8FD513C-1441-4265-89B4-0E21D8DA88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90CB2C28-F917-4C94-8C16-AA88A4C199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88A0490A-8600-4AC1-864A-CA6F84704CF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95B49E-D724-475D-BB0D-0949D55C6D24}" type="datetimeFigureOut">
              <a:rPr lang="ko-KR" altLang="en-US" smtClean="0"/>
              <a:t>2026-04-01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906C794C-6339-46EA-9747-9AF43AF4D9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924AD987-A652-473C-BD3F-714982ECD3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817CD2-D3F1-495C-85E0-65CD7A9FC27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515843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hyperlink" Target="https://svgsilh.com/ko/image/2099218.html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86CE861-ABE5-4B5F-9E42-9082950FDB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907370"/>
            <a:ext cx="9144000" cy="1043259"/>
          </a:xfrm>
        </p:spPr>
        <p:txBody>
          <a:bodyPr>
            <a:noAutofit/>
          </a:bodyPr>
          <a:lstStyle/>
          <a:p>
            <a:r>
              <a:rPr lang="ko-KR" altLang="en-US" sz="8000" b="1" dirty="0">
                <a:solidFill>
                  <a:schemeClr val="accent1">
                    <a:lumMod val="75000"/>
                  </a:schemeClr>
                </a:solidFill>
              </a:rPr>
              <a:t>중국현장학습</a:t>
            </a:r>
            <a:r>
              <a:rPr lang="en-US" altLang="ko-KR" sz="8000" b="1" dirty="0">
                <a:solidFill>
                  <a:schemeClr val="accent1">
                    <a:lumMod val="75000"/>
                  </a:schemeClr>
                </a:solidFill>
              </a:rPr>
              <a:t> OT</a:t>
            </a:r>
            <a:endParaRPr lang="ko-KR" altLang="en-US" sz="8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B6F3D60A-15C3-48CB-93EA-B5586EE9FA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5686" y="6078861"/>
            <a:ext cx="936104" cy="666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9716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2F8BDFF-D7FA-477F-B6DF-A52D22424D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sz="3200" b="1" dirty="0">
                <a:solidFill>
                  <a:schemeClr val="accent1">
                    <a:lumMod val="75000"/>
                  </a:schemeClr>
                </a:solidFill>
                <a:ea typeface="+mj-ea"/>
              </a:rPr>
              <a:t>08 </a:t>
            </a:r>
            <a:r>
              <a:rPr lang="ko-KR" altLang="en-US" sz="3200" b="1" dirty="0" err="1">
                <a:solidFill>
                  <a:schemeClr val="accent1">
                    <a:lumMod val="75000"/>
                  </a:schemeClr>
                </a:solidFill>
                <a:ea typeface="+mj-ea"/>
              </a:rPr>
              <a:t>희망교</a:t>
            </a:r>
            <a:r>
              <a:rPr lang="ko-KR" altLang="en-US" sz="3200" b="1" dirty="0">
                <a:solidFill>
                  <a:schemeClr val="accent1">
                    <a:lumMod val="75000"/>
                  </a:schemeClr>
                </a:solidFill>
                <a:ea typeface="+mj-ea"/>
              </a:rPr>
              <a:t> 신청 및 참석대장 서명</a:t>
            </a:r>
            <a:endParaRPr lang="ko-KR" altLang="en-US" sz="3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3ECF2ECC-1305-4E71-8ED2-A8370B34D0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1038" y="2179650"/>
            <a:ext cx="10515600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altLang="ko-KR" sz="2200" dirty="0">
                <a:latin typeface="+mn-ea"/>
              </a:rPr>
              <a:t>- </a:t>
            </a:r>
            <a:r>
              <a:rPr lang="ko-KR" altLang="en-US" sz="2200" dirty="0">
                <a:latin typeface="+mn-ea"/>
              </a:rPr>
              <a:t>참석자 서명대장 서명</a:t>
            </a:r>
            <a:endParaRPr lang="en-US" altLang="ko-KR" sz="2200" dirty="0">
              <a:latin typeface="+mn-ea"/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en-US" altLang="ko-KR" sz="2200" dirty="0">
                <a:latin typeface="+mn-ea"/>
              </a:rPr>
              <a:t>(OT </a:t>
            </a:r>
            <a:r>
              <a:rPr lang="ko-KR" altLang="en-US" sz="2200" dirty="0">
                <a:latin typeface="+mn-ea"/>
              </a:rPr>
              <a:t>내용을 충분히 이해하였으며</a:t>
            </a:r>
            <a:r>
              <a:rPr lang="en-US" altLang="ko-KR" sz="2200" dirty="0">
                <a:latin typeface="+mn-ea"/>
              </a:rPr>
              <a:t>, </a:t>
            </a:r>
            <a:r>
              <a:rPr lang="ko-KR" altLang="en-US" sz="2200" dirty="0">
                <a:latin typeface="+mn-ea"/>
              </a:rPr>
              <a:t>신청에 동의한다면 서명을 부탁 드립니다</a:t>
            </a:r>
            <a:r>
              <a:rPr lang="en-US" altLang="ko-KR" sz="2200" dirty="0">
                <a:latin typeface="+mn-ea"/>
              </a:rPr>
              <a:t>. )</a:t>
            </a:r>
          </a:p>
          <a:p>
            <a:pPr marL="0" indent="0" algn="ctr">
              <a:lnSpc>
                <a:spcPct val="150000"/>
              </a:lnSpc>
              <a:buNone/>
            </a:pPr>
            <a:endParaRPr lang="en-US" altLang="ko-KR" sz="2200" dirty="0">
              <a:latin typeface="+mn-ea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altLang="ko-KR" sz="2200" dirty="0">
                <a:latin typeface="+mn-ea"/>
              </a:rPr>
              <a:t>- </a:t>
            </a:r>
            <a:r>
              <a:rPr lang="ko-KR" altLang="en-US" sz="2200" dirty="0">
                <a:latin typeface="+mn-ea"/>
              </a:rPr>
              <a:t>본 신청 </a:t>
            </a:r>
            <a:r>
              <a:rPr lang="en-US" altLang="ko-KR" sz="2200" dirty="0">
                <a:latin typeface="+mn-ea"/>
              </a:rPr>
              <a:t>: </a:t>
            </a:r>
            <a:r>
              <a:rPr lang="ko-KR" altLang="en-US" sz="2200" dirty="0">
                <a:latin typeface="+mn-ea"/>
              </a:rPr>
              <a:t>학과홈페이지 게시 </a:t>
            </a:r>
            <a:endParaRPr lang="en-US" altLang="ko-KR" sz="2200" dirty="0">
              <a:latin typeface="+mn-ea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altLang="ko-KR" sz="2200" dirty="0">
                <a:latin typeface="+mn-ea"/>
              </a:rPr>
              <a:t>- </a:t>
            </a:r>
            <a:r>
              <a:rPr lang="ko-KR" altLang="en-US" sz="2200" dirty="0">
                <a:latin typeface="+mn-ea"/>
              </a:rPr>
              <a:t>합격자 및 배정학교 발표 </a:t>
            </a:r>
            <a:r>
              <a:rPr lang="en-US" altLang="ko-KR" sz="2200" dirty="0">
                <a:latin typeface="+mn-ea"/>
              </a:rPr>
              <a:t>: </a:t>
            </a:r>
            <a:r>
              <a:rPr lang="ko-KR" altLang="en-US" sz="2200" dirty="0">
                <a:latin typeface="+mn-ea"/>
              </a:rPr>
              <a:t>학과홈페이지</a:t>
            </a:r>
            <a:r>
              <a:rPr lang="en-US" altLang="ko-KR" sz="2200" dirty="0">
                <a:latin typeface="+mn-ea"/>
              </a:rPr>
              <a:t> </a:t>
            </a:r>
            <a:r>
              <a:rPr lang="ko-KR" altLang="en-US" sz="2200" dirty="0">
                <a:latin typeface="+mn-ea"/>
              </a:rPr>
              <a:t>게시</a:t>
            </a:r>
            <a:endParaRPr lang="en-US" altLang="ko-KR" sz="2200" dirty="0">
              <a:latin typeface="+mn-ea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altLang="ko-KR" sz="2200" dirty="0">
                <a:latin typeface="+mn-ea"/>
              </a:rPr>
              <a:t>- </a:t>
            </a:r>
            <a:r>
              <a:rPr lang="ko-KR" altLang="en-US" sz="2200" dirty="0">
                <a:latin typeface="+mn-ea"/>
              </a:rPr>
              <a:t>서류 제출기한 </a:t>
            </a:r>
            <a:r>
              <a:rPr lang="en-US" altLang="ko-KR" sz="2200" dirty="0">
                <a:latin typeface="+mn-ea"/>
              </a:rPr>
              <a:t>: </a:t>
            </a:r>
            <a:r>
              <a:rPr lang="ko-KR" altLang="en-US" sz="2200" dirty="0">
                <a:latin typeface="+mn-ea"/>
              </a:rPr>
              <a:t>매년 달라지니 당 해의 공지사항 참고 요망</a:t>
            </a:r>
            <a:r>
              <a:rPr lang="en-US" altLang="ko-KR" sz="2200" dirty="0">
                <a:latin typeface="+mn-ea"/>
              </a:rPr>
              <a:t>.</a:t>
            </a:r>
            <a:endParaRPr lang="ko-KR" altLang="en-US" sz="2200" dirty="0">
              <a:latin typeface="+mn-ea"/>
            </a:endParaRPr>
          </a:p>
          <a:p>
            <a:pPr marL="0" indent="0">
              <a:buNone/>
            </a:pPr>
            <a:endParaRPr lang="ko-KR" altLang="en-US" sz="2000" dirty="0">
              <a:latin typeface="+mn-ea"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A6E30454-0223-4BE6-8C53-D191134C009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5686" y="6078861"/>
            <a:ext cx="936104" cy="666845"/>
          </a:xfrm>
          <a:prstGeom prst="rect">
            <a:avLst/>
          </a:prstGeom>
        </p:spPr>
      </p:pic>
      <p:cxnSp>
        <p:nvCxnSpPr>
          <p:cNvPr id="5" name="직선 화살표 연결선 4">
            <a:extLst>
              <a:ext uri="{FF2B5EF4-FFF2-40B4-BE49-F238E27FC236}">
                <a16:creationId xmlns:a16="http://schemas.microsoft.com/office/drawing/2014/main" id="{296E9D96-F9E7-4FD6-AB84-60B542E143C9}"/>
              </a:ext>
            </a:extLst>
          </p:cNvPr>
          <p:cNvCxnSpPr>
            <a:cxnSpLocks/>
          </p:cNvCxnSpPr>
          <p:nvPr/>
        </p:nvCxnSpPr>
        <p:spPr>
          <a:xfrm>
            <a:off x="-1064712" y="1347750"/>
            <a:ext cx="8329808" cy="0"/>
          </a:xfrm>
          <a:prstGeom prst="straightConnector1">
            <a:avLst/>
          </a:prstGeom>
          <a:ln cap="rnd">
            <a:solidFill>
              <a:srgbClr val="0C2E87"/>
            </a:solidFill>
            <a:headEnd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02070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2F8BDFF-D7FA-477F-B6DF-A52D22424D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3773" y="2929898"/>
            <a:ext cx="4059477" cy="1325563"/>
          </a:xfrm>
        </p:spPr>
        <p:txBody>
          <a:bodyPr>
            <a:normAutofit/>
          </a:bodyPr>
          <a:lstStyle/>
          <a:p>
            <a:r>
              <a:rPr lang="en-US" altLang="ko-KR" sz="8000" b="1" dirty="0" err="1">
                <a:solidFill>
                  <a:schemeClr val="accent1">
                    <a:lumMod val="75000"/>
                  </a:schemeClr>
                </a:solidFill>
              </a:rPr>
              <a:t>QnA</a:t>
            </a:r>
            <a:endParaRPr lang="ko-KR" altLang="en-US" sz="8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A6E30454-0223-4BE6-8C53-D191134C009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5686" y="6078861"/>
            <a:ext cx="936104" cy="666845"/>
          </a:xfrm>
          <a:prstGeom prst="rect">
            <a:avLst/>
          </a:prstGeom>
        </p:spPr>
      </p:pic>
      <p:cxnSp>
        <p:nvCxnSpPr>
          <p:cNvPr id="5" name="직선 화살표 연결선 4">
            <a:extLst>
              <a:ext uri="{FF2B5EF4-FFF2-40B4-BE49-F238E27FC236}">
                <a16:creationId xmlns:a16="http://schemas.microsoft.com/office/drawing/2014/main" id="{296E9D96-F9E7-4FD6-AB84-60B542E143C9}"/>
              </a:ext>
            </a:extLst>
          </p:cNvPr>
          <p:cNvCxnSpPr>
            <a:cxnSpLocks/>
          </p:cNvCxnSpPr>
          <p:nvPr/>
        </p:nvCxnSpPr>
        <p:spPr>
          <a:xfrm>
            <a:off x="-4020855" y="4429163"/>
            <a:ext cx="8329808" cy="0"/>
          </a:xfrm>
          <a:prstGeom prst="straightConnector1">
            <a:avLst/>
          </a:prstGeom>
          <a:ln cap="rnd">
            <a:solidFill>
              <a:srgbClr val="0C2E87"/>
            </a:solidFill>
            <a:headEnd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8857ECDD-D73B-454C-9214-5DE8739E52B5}"/>
              </a:ext>
            </a:extLst>
          </p:cNvPr>
          <p:cNvSpPr txBox="1"/>
          <p:nvPr/>
        </p:nvSpPr>
        <p:spPr>
          <a:xfrm>
            <a:off x="6951068" y="2309667"/>
            <a:ext cx="5160722" cy="25660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200" dirty="0"/>
              <a:t>사소한 질문도 가능</a:t>
            </a:r>
            <a:r>
              <a:rPr lang="en-US" altLang="ko-KR" sz="2200" dirty="0"/>
              <a:t>!!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ko-KR" altLang="en-US" sz="2200" dirty="0"/>
              <a:t>중국 생활 필수 어플 및 물건</a:t>
            </a:r>
            <a:endParaRPr lang="en-US" altLang="ko-KR" sz="2200" dirty="0"/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ko-KR" altLang="en-US" sz="2200" dirty="0"/>
              <a:t>중국 생활 </a:t>
            </a:r>
            <a:r>
              <a:rPr lang="ko-KR" altLang="en-US" sz="2200" dirty="0" err="1"/>
              <a:t>꿀팁</a:t>
            </a:r>
            <a:endParaRPr lang="en-US" altLang="ko-KR" sz="2200" dirty="0"/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ko-KR" altLang="en-US" sz="2200" dirty="0"/>
              <a:t>출국 준비 과정 </a:t>
            </a:r>
            <a:endParaRPr lang="en-US" altLang="ko-KR" sz="2200" dirty="0"/>
          </a:p>
          <a:p>
            <a:pPr>
              <a:lnSpc>
                <a:spcPct val="150000"/>
              </a:lnSpc>
            </a:pPr>
            <a:r>
              <a:rPr lang="zh-CN" altLang="en-US" sz="2200" dirty="0"/>
              <a:t>等等。。。</a:t>
            </a:r>
            <a:endParaRPr lang="en-US" altLang="ko-KR" sz="2200" dirty="0"/>
          </a:p>
        </p:txBody>
      </p:sp>
    </p:spTree>
    <p:extLst>
      <p:ext uri="{BB962C8B-B14F-4D97-AF65-F5344CB8AC3E}">
        <p14:creationId xmlns:p14="http://schemas.microsoft.com/office/powerpoint/2010/main" val="4267479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그림 22">
            <a:extLst>
              <a:ext uri="{FF2B5EF4-FFF2-40B4-BE49-F238E27FC236}">
                <a16:creationId xmlns:a16="http://schemas.microsoft.com/office/drawing/2014/main" id="{4DA167EA-7921-41F2-BC26-9FAB88F906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857625" cy="6858000"/>
          </a:xfrm>
          <a:prstGeom prst="rect">
            <a:avLst/>
          </a:prstGeom>
        </p:spPr>
      </p:pic>
      <p:pic>
        <p:nvPicPr>
          <p:cNvPr id="21" name="그림 20">
            <a:extLst>
              <a:ext uri="{FF2B5EF4-FFF2-40B4-BE49-F238E27FC236}">
                <a16:creationId xmlns:a16="http://schemas.microsoft.com/office/drawing/2014/main" id="{6F5EB77B-5DDA-4AC8-A604-0965177A4F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5298" y="0"/>
            <a:ext cx="4572000" cy="6858000"/>
          </a:xfrm>
          <a:prstGeom prst="rect">
            <a:avLst/>
          </a:prstGeom>
        </p:spPr>
      </p:pic>
      <p:sp>
        <p:nvSpPr>
          <p:cNvPr id="2" name="제목 1">
            <a:extLst>
              <a:ext uri="{FF2B5EF4-FFF2-40B4-BE49-F238E27FC236}">
                <a16:creationId xmlns:a16="http://schemas.microsoft.com/office/drawing/2014/main" id="{02F8BDFF-D7FA-477F-B6DF-A52D22424D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108" y="448187"/>
            <a:ext cx="1679531" cy="966012"/>
          </a:xfrm>
        </p:spPr>
        <p:txBody>
          <a:bodyPr>
            <a:normAutofit/>
          </a:bodyPr>
          <a:lstStyle/>
          <a:p>
            <a:r>
              <a:rPr lang="ko-KR" altLang="en-US" sz="3200" b="1" dirty="0" err="1">
                <a:solidFill>
                  <a:schemeClr val="accent1">
                    <a:lumMod val="75000"/>
                  </a:schemeClr>
                </a:solidFill>
              </a:rPr>
              <a:t>절강대</a:t>
            </a:r>
            <a:endParaRPr lang="ko-KR" altLang="en-US" sz="3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A6E30454-0223-4BE6-8C53-D191134C009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5686" y="6078861"/>
            <a:ext cx="936104" cy="666845"/>
          </a:xfrm>
          <a:prstGeom prst="rect">
            <a:avLst/>
          </a:prstGeom>
        </p:spPr>
      </p:pic>
      <p:cxnSp>
        <p:nvCxnSpPr>
          <p:cNvPr id="5" name="직선 화살표 연결선 4">
            <a:extLst>
              <a:ext uri="{FF2B5EF4-FFF2-40B4-BE49-F238E27FC236}">
                <a16:creationId xmlns:a16="http://schemas.microsoft.com/office/drawing/2014/main" id="{296E9D96-F9E7-4FD6-AB84-60B542E143C9}"/>
              </a:ext>
            </a:extLst>
          </p:cNvPr>
          <p:cNvCxnSpPr>
            <a:cxnSpLocks/>
          </p:cNvCxnSpPr>
          <p:nvPr/>
        </p:nvCxnSpPr>
        <p:spPr>
          <a:xfrm>
            <a:off x="0" y="1180023"/>
            <a:ext cx="2084361" cy="0"/>
          </a:xfrm>
          <a:prstGeom prst="straightConnector1">
            <a:avLst/>
          </a:prstGeom>
          <a:ln cap="rnd">
            <a:solidFill>
              <a:srgbClr val="0C2E87"/>
            </a:solidFill>
            <a:headEnd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그림 16">
            <a:extLst>
              <a:ext uri="{FF2B5EF4-FFF2-40B4-BE49-F238E27FC236}">
                <a16:creationId xmlns:a16="http://schemas.microsoft.com/office/drawing/2014/main" id="{DEE39A0D-BD58-4A95-8B46-EA7145F8AF8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4147"/>
          <a:stretch/>
        </p:blipFill>
        <p:spPr>
          <a:xfrm>
            <a:off x="8207298" y="0"/>
            <a:ext cx="3984702" cy="3702205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8E496368-DB6C-42E5-AA3A-E0C131164D4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-10551" t="22797" r="4384" b="12616"/>
          <a:stretch/>
        </p:blipFill>
        <p:spPr>
          <a:xfrm>
            <a:off x="7774430" y="3545084"/>
            <a:ext cx="4417569" cy="3312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8029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86A867BD-E57E-4248-9C8D-BF992740C3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6215" y="0"/>
            <a:ext cx="6192263" cy="6858000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A9A83A20-EA0A-42BE-BB67-39D33819C78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" r="16059"/>
          <a:stretch/>
        </p:blipFill>
        <p:spPr>
          <a:xfrm>
            <a:off x="0" y="0"/>
            <a:ext cx="4371278" cy="6858000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AC8D3943-9CB0-42E5-B72C-79DE6F0ADE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1278" y="0"/>
            <a:ext cx="4006872" cy="6858000"/>
          </a:xfrm>
          <a:prstGeom prst="rect">
            <a:avLst/>
          </a:prstGeom>
        </p:spPr>
      </p:pic>
      <p:sp>
        <p:nvSpPr>
          <p:cNvPr id="2" name="제목 1">
            <a:extLst>
              <a:ext uri="{FF2B5EF4-FFF2-40B4-BE49-F238E27FC236}">
                <a16:creationId xmlns:a16="http://schemas.microsoft.com/office/drawing/2014/main" id="{02F8BDFF-D7FA-477F-B6DF-A52D22424D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108" y="448187"/>
            <a:ext cx="2084361" cy="966012"/>
          </a:xfrm>
        </p:spPr>
        <p:txBody>
          <a:bodyPr>
            <a:normAutofit/>
          </a:bodyPr>
          <a:lstStyle/>
          <a:p>
            <a:r>
              <a:rPr lang="ko-KR" altLang="en-US" sz="3200" b="1" dirty="0">
                <a:solidFill>
                  <a:schemeClr val="accent1">
                    <a:lumMod val="75000"/>
                  </a:schemeClr>
                </a:solidFill>
              </a:rPr>
              <a:t>상해외대</a:t>
            </a:r>
          </a:p>
        </p:txBody>
      </p:sp>
      <p:cxnSp>
        <p:nvCxnSpPr>
          <p:cNvPr id="5" name="직선 화살표 연결선 4">
            <a:extLst>
              <a:ext uri="{FF2B5EF4-FFF2-40B4-BE49-F238E27FC236}">
                <a16:creationId xmlns:a16="http://schemas.microsoft.com/office/drawing/2014/main" id="{296E9D96-F9E7-4FD6-AB84-60B542E143C9}"/>
              </a:ext>
            </a:extLst>
          </p:cNvPr>
          <p:cNvCxnSpPr>
            <a:cxnSpLocks/>
          </p:cNvCxnSpPr>
          <p:nvPr/>
        </p:nvCxnSpPr>
        <p:spPr>
          <a:xfrm>
            <a:off x="0" y="1180023"/>
            <a:ext cx="2386361" cy="0"/>
          </a:xfrm>
          <a:prstGeom prst="straightConnector1">
            <a:avLst/>
          </a:prstGeom>
          <a:ln cap="rnd">
            <a:solidFill>
              <a:srgbClr val="0C2E87"/>
            </a:solidFill>
            <a:headEnd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91018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그룹 10">
            <a:extLst>
              <a:ext uri="{FF2B5EF4-FFF2-40B4-BE49-F238E27FC236}">
                <a16:creationId xmlns:a16="http://schemas.microsoft.com/office/drawing/2014/main" id="{D3BDBB0E-EBB0-48A0-98BE-5A761B10C242}"/>
              </a:ext>
            </a:extLst>
          </p:cNvPr>
          <p:cNvGrpSpPr/>
          <p:nvPr/>
        </p:nvGrpSpPr>
        <p:grpSpPr>
          <a:xfrm>
            <a:off x="5575610" y="0"/>
            <a:ext cx="6616390" cy="7213894"/>
            <a:chOff x="5905500" y="279006"/>
            <a:chExt cx="6286500" cy="6942067"/>
          </a:xfrm>
        </p:grpSpPr>
        <p:pic>
          <p:nvPicPr>
            <p:cNvPr id="8" name="그림 7">
              <a:extLst>
                <a:ext uri="{FF2B5EF4-FFF2-40B4-BE49-F238E27FC236}">
                  <a16:creationId xmlns:a16="http://schemas.microsoft.com/office/drawing/2014/main" id="{77EE6BBC-0816-472C-BBC6-6FE94719A0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22316" b="-16313"/>
            <a:stretch/>
          </p:blipFill>
          <p:spPr>
            <a:xfrm>
              <a:off x="5914448" y="279006"/>
              <a:ext cx="6277552" cy="4369193"/>
            </a:xfrm>
            <a:prstGeom prst="rect">
              <a:avLst/>
            </a:prstGeom>
          </p:spPr>
        </p:pic>
        <p:pic>
          <p:nvPicPr>
            <p:cNvPr id="10" name="그림 9">
              <a:extLst>
                <a:ext uri="{FF2B5EF4-FFF2-40B4-BE49-F238E27FC236}">
                  <a16:creationId xmlns:a16="http://schemas.microsoft.com/office/drawing/2014/main" id="{FC5BB2BD-0906-448C-8075-D1229C052E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8193" b="9484"/>
            <a:stretch/>
          </p:blipFill>
          <p:spPr>
            <a:xfrm>
              <a:off x="5905500" y="3306335"/>
              <a:ext cx="6286500" cy="3914738"/>
            </a:xfrm>
            <a:prstGeom prst="rect">
              <a:avLst/>
            </a:prstGeom>
          </p:spPr>
        </p:pic>
      </p:grpSp>
      <p:pic>
        <p:nvPicPr>
          <p:cNvPr id="6" name="그림 5">
            <a:extLst>
              <a:ext uri="{FF2B5EF4-FFF2-40B4-BE49-F238E27FC236}">
                <a16:creationId xmlns:a16="http://schemas.microsoft.com/office/drawing/2014/main" id="{C2A6E613-422E-4B53-AB27-426A2F8234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-1"/>
            <a:ext cx="5620215" cy="7213895"/>
          </a:xfrm>
          <a:prstGeom prst="rect">
            <a:avLst/>
          </a:prstGeom>
        </p:spPr>
      </p:pic>
      <p:sp>
        <p:nvSpPr>
          <p:cNvPr id="2" name="제목 1">
            <a:extLst>
              <a:ext uri="{FF2B5EF4-FFF2-40B4-BE49-F238E27FC236}">
                <a16:creationId xmlns:a16="http://schemas.microsoft.com/office/drawing/2014/main" id="{02F8BDFF-D7FA-477F-B6DF-A52D22424D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108" y="448187"/>
            <a:ext cx="1679531" cy="966012"/>
          </a:xfrm>
        </p:spPr>
        <p:txBody>
          <a:bodyPr>
            <a:normAutofit/>
          </a:bodyPr>
          <a:lstStyle/>
          <a:p>
            <a:r>
              <a:rPr lang="ko-KR" altLang="en-US" sz="3200" b="1" dirty="0" err="1">
                <a:solidFill>
                  <a:schemeClr val="accent1">
                    <a:lumMod val="75000"/>
                  </a:schemeClr>
                </a:solidFill>
              </a:rPr>
              <a:t>남경대</a:t>
            </a:r>
            <a:endParaRPr lang="ko-KR" altLang="en-US" sz="3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5" name="직선 화살표 연결선 4">
            <a:extLst>
              <a:ext uri="{FF2B5EF4-FFF2-40B4-BE49-F238E27FC236}">
                <a16:creationId xmlns:a16="http://schemas.microsoft.com/office/drawing/2014/main" id="{296E9D96-F9E7-4FD6-AB84-60B542E143C9}"/>
              </a:ext>
            </a:extLst>
          </p:cNvPr>
          <p:cNvCxnSpPr>
            <a:cxnSpLocks/>
          </p:cNvCxnSpPr>
          <p:nvPr/>
        </p:nvCxnSpPr>
        <p:spPr>
          <a:xfrm>
            <a:off x="0" y="1180023"/>
            <a:ext cx="2084361" cy="0"/>
          </a:xfrm>
          <a:prstGeom prst="straightConnector1">
            <a:avLst/>
          </a:prstGeom>
          <a:ln cap="rnd">
            <a:solidFill>
              <a:srgbClr val="0C2E87"/>
            </a:solidFill>
            <a:headEnd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37459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E219002B-FDBA-45DB-8F14-9C996F5E0F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87" r="7164"/>
          <a:stretch/>
        </p:blipFill>
        <p:spPr>
          <a:xfrm>
            <a:off x="-44284" y="0"/>
            <a:ext cx="4257290" cy="6858000"/>
          </a:xfrm>
          <a:prstGeom prst="rect">
            <a:avLst/>
          </a:prstGeom>
        </p:spPr>
      </p:pic>
      <p:sp>
        <p:nvSpPr>
          <p:cNvPr id="2" name="제목 1">
            <a:extLst>
              <a:ext uri="{FF2B5EF4-FFF2-40B4-BE49-F238E27FC236}">
                <a16:creationId xmlns:a16="http://schemas.microsoft.com/office/drawing/2014/main" id="{02F8BDFF-D7FA-477F-B6DF-A52D22424D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108" y="448187"/>
            <a:ext cx="1679531" cy="966012"/>
          </a:xfrm>
        </p:spPr>
        <p:txBody>
          <a:bodyPr>
            <a:normAutofit/>
          </a:bodyPr>
          <a:lstStyle/>
          <a:p>
            <a:r>
              <a:rPr lang="ko-KR" altLang="en-US" sz="3200" b="1" dirty="0" err="1">
                <a:solidFill>
                  <a:schemeClr val="accent1">
                    <a:lumMod val="75000"/>
                  </a:schemeClr>
                </a:solidFill>
              </a:rPr>
              <a:t>남개대</a:t>
            </a:r>
            <a:endParaRPr lang="ko-KR" altLang="en-US" sz="3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A6E30454-0223-4BE6-8C53-D191134C009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5686" y="6078861"/>
            <a:ext cx="936104" cy="666845"/>
          </a:xfrm>
          <a:prstGeom prst="rect">
            <a:avLst/>
          </a:prstGeom>
        </p:spPr>
      </p:pic>
      <p:cxnSp>
        <p:nvCxnSpPr>
          <p:cNvPr id="5" name="직선 화살표 연결선 4">
            <a:extLst>
              <a:ext uri="{FF2B5EF4-FFF2-40B4-BE49-F238E27FC236}">
                <a16:creationId xmlns:a16="http://schemas.microsoft.com/office/drawing/2014/main" id="{296E9D96-F9E7-4FD6-AB84-60B542E143C9}"/>
              </a:ext>
            </a:extLst>
          </p:cNvPr>
          <p:cNvCxnSpPr>
            <a:cxnSpLocks/>
          </p:cNvCxnSpPr>
          <p:nvPr/>
        </p:nvCxnSpPr>
        <p:spPr>
          <a:xfrm>
            <a:off x="0" y="1180023"/>
            <a:ext cx="2084361" cy="0"/>
          </a:xfrm>
          <a:prstGeom prst="straightConnector1">
            <a:avLst/>
          </a:prstGeom>
          <a:ln cap="rnd">
            <a:solidFill>
              <a:srgbClr val="0C2E87"/>
            </a:solidFill>
            <a:headEnd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그림 5">
            <a:extLst>
              <a:ext uri="{FF2B5EF4-FFF2-40B4-BE49-F238E27FC236}">
                <a16:creationId xmlns:a16="http://schemas.microsoft.com/office/drawing/2014/main" id="{3FCC1302-D00C-4EDB-8C83-6593D99BD6A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735" r="8419"/>
          <a:stretch/>
        </p:blipFill>
        <p:spPr>
          <a:xfrm>
            <a:off x="4213006" y="0"/>
            <a:ext cx="4257290" cy="6858000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94C8CC94-C610-4CD2-B35A-79833A25EDD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224" r="9555"/>
          <a:stretch/>
        </p:blipFill>
        <p:spPr>
          <a:xfrm>
            <a:off x="8470296" y="0"/>
            <a:ext cx="42572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7144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1A7FBF73-C33E-43B2-997C-82615CD1B0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31824" y="477533"/>
            <a:ext cx="7128352" cy="5902934"/>
          </a:xfrm>
        </p:spPr>
        <p:txBody>
          <a:bodyPr>
            <a:noAutofit/>
          </a:bodyPr>
          <a:lstStyle/>
          <a:p>
            <a:pPr marL="0" indent="0">
              <a:lnSpc>
                <a:spcPct val="200000"/>
              </a:lnSpc>
              <a:buNone/>
            </a:pPr>
            <a:r>
              <a:rPr lang="en-US" altLang="ko-KR" sz="2000" dirty="0">
                <a:ea typeface="+mj-ea"/>
              </a:rPr>
              <a:t>01 </a:t>
            </a:r>
            <a:r>
              <a:rPr lang="ko-KR" altLang="en-US" sz="2000" dirty="0">
                <a:ea typeface="+mj-ea"/>
              </a:rPr>
              <a:t>선발기준 및 자격요건</a:t>
            </a:r>
            <a:endParaRPr lang="en-US" altLang="ko-KR" sz="2000" dirty="0">
              <a:ea typeface="+mj-ea"/>
            </a:endParaRPr>
          </a:p>
          <a:p>
            <a:pPr marL="0" indent="0">
              <a:lnSpc>
                <a:spcPct val="200000"/>
              </a:lnSpc>
              <a:buNone/>
            </a:pPr>
            <a:r>
              <a:rPr lang="en-US" altLang="ko-KR" sz="2000" dirty="0">
                <a:ea typeface="+mj-ea"/>
              </a:rPr>
              <a:t>02 </a:t>
            </a:r>
            <a:r>
              <a:rPr lang="ko-KR" altLang="en-US" sz="2000" dirty="0" err="1">
                <a:ea typeface="+mj-ea"/>
              </a:rPr>
              <a:t>선발자</a:t>
            </a:r>
            <a:r>
              <a:rPr lang="ko-KR" altLang="en-US" sz="2000" dirty="0">
                <a:ea typeface="+mj-ea"/>
              </a:rPr>
              <a:t> 제출항목</a:t>
            </a:r>
            <a:endParaRPr lang="en-US" altLang="ko-KR" sz="2000" dirty="0">
              <a:ea typeface="+mj-ea"/>
            </a:endParaRPr>
          </a:p>
          <a:p>
            <a:pPr marL="0" indent="0">
              <a:lnSpc>
                <a:spcPct val="200000"/>
              </a:lnSpc>
              <a:buNone/>
            </a:pPr>
            <a:r>
              <a:rPr lang="en-US" altLang="ko-KR" sz="2000" dirty="0">
                <a:ea typeface="+mj-ea"/>
              </a:rPr>
              <a:t>03 </a:t>
            </a:r>
            <a:r>
              <a:rPr lang="ko-KR" altLang="en-US" sz="2000" dirty="0">
                <a:ea typeface="+mj-ea"/>
              </a:rPr>
              <a:t>등록금 및 비행기 발권 안내</a:t>
            </a:r>
            <a:endParaRPr lang="en-US" altLang="ko-KR" sz="2000" dirty="0">
              <a:ea typeface="+mj-ea"/>
            </a:endParaRPr>
          </a:p>
          <a:p>
            <a:pPr marL="0" indent="0">
              <a:lnSpc>
                <a:spcPct val="200000"/>
              </a:lnSpc>
              <a:buNone/>
            </a:pPr>
            <a:r>
              <a:rPr lang="en-US" altLang="ko-KR" sz="2000" dirty="0">
                <a:ea typeface="+mj-ea"/>
              </a:rPr>
              <a:t>04 </a:t>
            </a:r>
            <a:r>
              <a:rPr lang="ko-KR" altLang="en-US" sz="2000" dirty="0">
                <a:ea typeface="+mj-ea"/>
              </a:rPr>
              <a:t>중국 </a:t>
            </a:r>
            <a:r>
              <a:rPr lang="en-US" altLang="ko-KR" sz="2000" dirty="0">
                <a:ea typeface="+mj-ea"/>
              </a:rPr>
              <a:t>4</a:t>
            </a:r>
            <a:r>
              <a:rPr lang="ko-KR" altLang="en-US" sz="2000" dirty="0">
                <a:ea typeface="+mj-ea"/>
              </a:rPr>
              <a:t>개 </a:t>
            </a:r>
            <a:r>
              <a:rPr lang="ko-KR" altLang="en-US" sz="2000" dirty="0" err="1">
                <a:ea typeface="+mj-ea"/>
              </a:rPr>
              <a:t>협정교</a:t>
            </a:r>
            <a:endParaRPr lang="en-US" altLang="ko-KR" sz="2000" dirty="0">
              <a:ea typeface="+mj-ea"/>
            </a:endParaRPr>
          </a:p>
          <a:p>
            <a:pPr marL="0" indent="0">
              <a:lnSpc>
                <a:spcPct val="200000"/>
              </a:lnSpc>
              <a:buNone/>
            </a:pPr>
            <a:r>
              <a:rPr lang="en-US" altLang="ko-KR" sz="2000" dirty="0">
                <a:ea typeface="+mj-ea"/>
              </a:rPr>
              <a:t>05 </a:t>
            </a:r>
            <a:r>
              <a:rPr lang="ko-KR" altLang="en-US" sz="2000" dirty="0">
                <a:ea typeface="+mj-ea"/>
              </a:rPr>
              <a:t>현장학습 학점 안내 및 이수요건</a:t>
            </a:r>
            <a:endParaRPr lang="en-US" altLang="ko-KR" sz="2000" dirty="0">
              <a:ea typeface="+mj-ea"/>
            </a:endParaRPr>
          </a:p>
          <a:p>
            <a:pPr marL="0" indent="0">
              <a:lnSpc>
                <a:spcPct val="200000"/>
              </a:lnSpc>
              <a:buNone/>
            </a:pPr>
            <a:r>
              <a:rPr lang="en-US" altLang="ko-KR" sz="2000" dirty="0">
                <a:ea typeface="+mj-ea"/>
              </a:rPr>
              <a:t>06 </a:t>
            </a:r>
            <a:r>
              <a:rPr lang="ko-KR" altLang="en-US" sz="2000" dirty="0">
                <a:ea typeface="+mj-ea"/>
              </a:rPr>
              <a:t>현장학습 귀국 후</a:t>
            </a:r>
            <a:endParaRPr lang="en-US" altLang="ko-KR" sz="2000" dirty="0">
              <a:ea typeface="+mj-ea"/>
            </a:endParaRPr>
          </a:p>
          <a:p>
            <a:pPr marL="0" indent="0">
              <a:lnSpc>
                <a:spcPct val="200000"/>
              </a:lnSpc>
              <a:buNone/>
            </a:pPr>
            <a:r>
              <a:rPr lang="en-US" altLang="ko-KR" sz="2000" dirty="0">
                <a:ea typeface="+mj-ea"/>
              </a:rPr>
              <a:t>07 </a:t>
            </a:r>
            <a:r>
              <a:rPr lang="ko-KR" altLang="en-US" sz="2000" dirty="0">
                <a:ea typeface="+mj-ea"/>
              </a:rPr>
              <a:t>선발 이후 유의사항</a:t>
            </a:r>
            <a:endParaRPr lang="en-US" altLang="ko-KR" sz="2000" dirty="0">
              <a:ea typeface="+mj-ea"/>
            </a:endParaRPr>
          </a:p>
          <a:p>
            <a:pPr marL="0" indent="0">
              <a:lnSpc>
                <a:spcPct val="200000"/>
              </a:lnSpc>
              <a:buNone/>
            </a:pPr>
            <a:r>
              <a:rPr lang="en-US" altLang="ko-KR" sz="2000" dirty="0">
                <a:ea typeface="+mj-ea"/>
              </a:rPr>
              <a:t>08 </a:t>
            </a:r>
            <a:r>
              <a:rPr lang="ko-KR" altLang="en-US" sz="2000" dirty="0">
                <a:ea typeface="+mj-ea"/>
              </a:rPr>
              <a:t>해외 현장학습 신청서 작성 안내 및 참석대장작성</a:t>
            </a:r>
          </a:p>
          <a:p>
            <a:pPr marL="0" indent="0">
              <a:buNone/>
            </a:pPr>
            <a:endParaRPr lang="ko-KR" altLang="en-US" sz="2000" dirty="0">
              <a:ea typeface="+mj-ea"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9F6366FA-1546-4EEE-A887-7FC97242E8F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5686" y="6078861"/>
            <a:ext cx="936104" cy="666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7025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D1080C2-610B-42F3-95BF-F9F3064E8E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sz="3000" b="1" dirty="0">
                <a:solidFill>
                  <a:schemeClr val="accent1">
                    <a:lumMod val="75000"/>
                  </a:schemeClr>
                </a:solidFill>
                <a:ea typeface="+mj-ea"/>
              </a:rPr>
              <a:t>01 </a:t>
            </a:r>
            <a:r>
              <a:rPr lang="ko-KR" altLang="en-US" sz="3000" b="1" dirty="0">
                <a:solidFill>
                  <a:schemeClr val="accent1">
                    <a:lumMod val="75000"/>
                  </a:schemeClr>
                </a:solidFill>
                <a:ea typeface="+mj-ea"/>
              </a:rPr>
              <a:t>선발기준 및 자격요건</a:t>
            </a:r>
            <a:endParaRPr lang="ko-KR" altLang="en-US" sz="3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C90B081A-A937-43B7-B6E5-E54981B053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749" y="1633316"/>
            <a:ext cx="11356589" cy="4753589"/>
          </a:xfrm>
        </p:spPr>
        <p:txBody>
          <a:bodyPr>
            <a:noAutofit/>
          </a:bodyPr>
          <a:lstStyle/>
          <a:p>
            <a:pPr marL="342900" indent="-342900" fontAlgn="base" latinLnBrk="0">
              <a:buAutoNum type="arabicPeriod"/>
            </a:pPr>
            <a:r>
              <a:rPr lang="ko-KR" altLang="en-US" sz="1800" dirty="0">
                <a:solidFill>
                  <a:schemeClr val="tx1"/>
                </a:solidFill>
                <a:latin typeface="+mn-ea"/>
              </a:rPr>
              <a:t>선발대상 </a:t>
            </a:r>
            <a:r>
              <a:rPr lang="en-US" altLang="ko-KR" sz="1800" dirty="0">
                <a:solidFill>
                  <a:schemeClr val="tx1"/>
                </a:solidFill>
                <a:latin typeface="+mn-ea"/>
              </a:rPr>
              <a:t>: </a:t>
            </a:r>
            <a:r>
              <a:rPr lang="ko-KR" altLang="en-US" sz="1800" dirty="0">
                <a:solidFill>
                  <a:schemeClr val="tx1"/>
                </a:solidFill>
                <a:latin typeface="+mn-ea"/>
              </a:rPr>
              <a:t>중국언어문화학과 제</a:t>
            </a:r>
            <a:r>
              <a:rPr lang="en-US" altLang="ko-KR" sz="1800" dirty="0">
                <a:solidFill>
                  <a:schemeClr val="tx1"/>
                </a:solidFill>
                <a:latin typeface="+mn-ea"/>
              </a:rPr>
              <a:t>1,2</a:t>
            </a:r>
            <a:r>
              <a:rPr lang="ko-KR" altLang="en-US" sz="1800" dirty="0" err="1">
                <a:solidFill>
                  <a:schemeClr val="tx1"/>
                </a:solidFill>
                <a:latin typeface="+mn-ea"/>
              </a:rPr>
              <a:t>전공생</a:t>
            </a:r>
            <a:endParaRPr lang="en-US" altLang="ko-KR" sz="1800" dirty="0">
              <a:solidFill>
                <a:schemeClr val="tx1"/>
              </a:solidFill>
              <a:latin typeface="+mn-ea"/>
            </a:endParaRPr>
          </a:p>
          <a:p>
            <a:pPr marL="0" indent="0" fontAlgn="base" latinLnBrk="0">
              <a:buNone/>
            </a:pPr>
            <a:endParaRPr lang="en-US" altLang="ko-KR" sz="1800" dirty="0">
              <a:solidFill>
                <a:schemeClr val="tx1"/>
              </a:solidFill>
              <a:latin typeface="+mn-ea"/>
            </a:endParaRPr>
          </a:p>
          <a:p>
            <a:pPr marL="0" indent="0" fontAlgn="base" latinLnBrk="0">
              <a:buNone/>
            </a:pPr>
            <a:r>
              <a:rPr lang="en-US" altLang="ko-KR" sz="1800" dirty="0">
                <a:solidFill>
                  <a:schemeClr val="tx1"/>
                </a:solidFill>
                <a:latin typeface="+mn-ea"/>
              </a:rPr>
              <a:t>2. </a:t>
            </a:r>
            <a:r>
              <a:rPr lang="ko-KR" altLang="en-US" sz="1800" dirty="0">
                <a:solidFill>
                  <a:schemeClr val="tx1"/>
                </a:solidFill>
                <a:latin typeface="+mn-ea"/>
              </a:rPr>
              <a:t>자격요건</a:t>
            </a:r>
          </a:p>
          <a:p>
            <a:pPr marL="0" indent="0" fontAlgn="base" latinLnBrk="0">
              <a:buNone/>
            </a:pPr>
            <a:r>
              <a:rPr lang="ko-KR" altLang="en-US" sz="1800" dirty="0">
                <a:solidFill>
                  <a:schemeClr val="tx1"/>
                </a:solidFill>
                <a:latin typeface="+mn-ea"/>
              </a:rPr>
              <a:t>  </a:t>
            </a:r>
            <a:r>
              <a:rPr lang="en-US" altLang="ko-KR" sz="1800" dirty="0">
                <a:solidFill>
                  <a:schemeClr val="tx1"/>
                </a:solidFill>
                <a:latin typeface="+mn-ea"/>
              </a:rPr>
              <a:t>1) </a:t>
            </a:r>
            <a:r>
              <a:rPr lang="ko-KR" altLang="en-US" sz="1800" dirty="0">
                <a:solidFill>
                  <a:schemeClr val="tx1"/>
                </a:solidFill>
                <a:latin typeface="+mn-ea"/>
              </a:rPr>
              <a:t>이수학점</a:t>
            </a:r>
          </a:p>
          <a:p>
            <a:pPr marL="0" indent="0" fontAlgn="base" latinLnBrk="0">
              <a:buNone/>
            </a:pPr>
            <a:r>
              <a:rPr lang="ko-KR" altLang="en-US" sz="1800" dirty="0">
                <a:solidFill>
                  <a:schemeClr val="tx1"/>
                </a:solidFill>
                <a:latin typeface="+mn-ea"/>
              </a:rPr>
              <a:t>    </a:t>
            </a:r>
            <a:r>
              <a:rPr lang="en-US" altLang="ko-KR" sz="1800" dirty="0">
                <a:solidFill>
                  <a:schemeClr val="tx1"/>
                </a:solidFill>
                <a:latin typeface="+mn-ea"/>
              </a:rPr>
              <a:t>- </a:t>
            </a:r>
            <a:r>
              <a:rPr lang="ko-KR" altLang="en-US" sz="1800" dirty="0">
                <a:solidFill>
                  <a:schemeClr val="tx1"/>
                </a:solidFill>
                <a:latin typeface="+mn-ea"/>
              </a:rPr>
              <a:t>현재 </a:t>
            </a:r>
            <a:r>
              <a:rPr lang="en-US" altLang="ko-KR" sz="1800" dirty="0">
                <a:solidFill>
                  <a:schemeClr val="tx1"/>
                </a:solidFill>
                <a:latin typeface="+mn-ea"/>
              </a:rPr>
              <a:t>5</a:t>
            </a:r>
            <a:r>
              <a:rPr lang="ko-KR" altLang="en-US" sz="1800" dirty="0">
                <a:solidFill>
                  <a:schemeClr val="tx1"/>
                </a:solidFill>
                <a:latin typeface="+mn-ea"/>
              </a:rPr>
              <a:t>학기 차에 재학 중인 자로 </a:t>
            </a:r>
            <a:r>
              <a:rPr lang="en-US" altLang="ko-KR" sz="1800" dirty="0">
                <a:solidFill>
                  <a:schemeClr val="tx1"/>
                </a:solidFill>
                <a:latin typeface="+mn-ea"/>
              </a:rPr>
              <a:t>3</a:t>
            </a:r>
            <a:r>
              <a:rPr lang="ko-KR" altLang="en-US" sz="1800" dirty="0">
                <a:solidFill>
                  <a:schemeClr val="tx1"/>
                </a:solidFill>
                <a:latin typeface="+mn-ea"/>
              </a:rPr>
              <a:t>학년 </a:t>
            </a:r>
            <a:r>
              <a:rPr lang="en-US" altLang="ko-KR" sz="1800" dirty="0">
                <a:solidFill>
                  <a:schemeClr val="tx1"/>
                </a:solidFill>
                <a:latin typeface="+mn-ea"/>
              </a:rPr>
              <a:t>1</a:t>
            </a:r>
            <a:r>
              <a:rPr lang="ko-KR" altLang="en-US" sz="1800" dirty="0">
                <a:solidFill>
                  <a:schemeClr val="tx1"/>
                </a:solidFill>
                <a:latin typeface="+mn-ea"/>
              </a:rPr>
              <a:t>학기까지 평균학점 </a:t>
            </a:r>
            <a:r>
              <a:rPr lang="en-US" altLang="ko-KR" sz="1800" dirty="0">
                <a:solidFill>
                  <a:schemeClr val="tx1"/>
                </a:solidFill>
                <a:latin typeface="+mn-ea"/>
              </a:rPr>
              <a:t>2.5</a:t>
            </a:r>
            <a:r>
              <a:rPr lang="ko-KR" altLang="en-US" sz="1800" dirty="0">
                <a:solidFill>
                  <a:schemeClr val="tx1"/>
                </a:solidFill>
                <a:latin typeface="+mn-ea"/>
              </a:rPr>
              <a:t>학점 이상</a:t>
            </a:r>
            <a:r>
              <a:rPr lang="en-US" altLang="ko-KR" sz="1800" dirty="0">
                <a:solidFill>
                  <a:schemeClr val="tx1"/>
                </a:solidFill>
                <a:latin typeface="+mn-ea"/>
              </a:rPr>
              <a:t>, </a:t>
            </a:r>
            <a:r>
              <a:rPr lang="ko-KR" altLang="en-US" sz="1800" dirty="0">
                <a:solidFill>
                  <a:schemeClr val="tx1"/>
                </a:solidFill>
                <a:latin typeface="+mn-ea"/>
              </a:rPr>
              <a:t>이수학점 </a:t>
            </a:r>
            <a:r>
              <a:rPr lang="en-US" altLang="ko-KR" sz="1800" dirty="0">
                <a:solidFill>
                  <a:schemeClr val="tx1"/>
                </a:solidFill>
                <a:latin typeface="+mn-ea"/>
              </a:rPr>
              <a:t>75</a:t>
            </a:r>
            <a:r>
              <a:rPr lang="ko-KR" altLang="en-US" sz="1800" dirty="0">
                <a:solidFill>
                  <a:schemeClr val="tx1"/>
                </a:solidFill>
                <a:latin typeface="+mn-ea"/>
              </a:rPr>
              <a:t>학점 이상인 자</a:t>
            </a:r>
          </a:p>
          <a:p>
            <a:pPr marL="0" indent="0" fontAlgn="base" latinLnBrk="0">
              <a:buNone/>
            </a:pPr>
            <a:r>
              <a:rPr lang="ko-KR" altLang="en-US" sz="1800" dirty="0">
                <a:solidFill>
                  <a:schemeClr val="tx1"/>
                </a:solidFill>
                <a:latin typeface="+mn-ea"/>
              </a:rPr>
              <a:t>    </a:t>
            </a:r>
            <a:r>
              <a:rPr lang="en-US" altLang="ko-KR" sz="1800" dirty="0">
                <a:solidFill>
                  <a:schemeClr val="tx1"/>
                </a:solidFill>
                <a:latin typeface="+mn-ea"/>
              </a:rPr>
              <a:t>- </a:t>
            </a:r>
            <a:r>
              <a:rPr lang="ko-KR" altLang="en-US" sz="1800" dirty="0">
                <a:solidFill>
                  <a:schemeClr val="tx1"/>
                </a:solidFill>
                <a:latin typeface="+mn-ea"/>
              </a:rPr>
              <a:t>현재 </a:t>
            </a:r>
            <a:r>
              <a:rPr lang="en-US" altLang="ko-KR" sz="1800" dirty="0">
                <a:solidFill>
                  <a:schemeClr val="tx1"/>
                </a:solidFill>
                <a:latin typeface="+mn-ea"/>
              </a:rPr>
              <a:t>3</a:t>
            </a:r>
            <a:r>
              <a:rPr lang="ko-KR" altLang="en-US" sz="1800" dirty="0">
                <a:solidFill>
                  <a:schemeClr val="tx1"/>
                </a:solidFill>
                <a:latin typeface="+mn-ea"/>
              </a:rPr>
              <a:t>학기 차에 재학 중인 자로 </a:t>
            </a:r>
            <a:r>
              <a:rPr lang="en-US" altLang="ko-KR" sz="1800" dirty="0">
                <a:solidFill>
                  <a:schemeClr val="tx1"/>
                </a:solidFill>
                <a:latin typeface="+mn-ea"/>
              </a:rPr>
              <a:t>2</a:t>
            </a:r>
            <a:r>
              <a:rPr lang="ko-KR" altLang="en-US" sz="1800" dirty="0">
                <a:solidFill>
                  <a:schemeClr val="tx1"/>
                </a:solidFill>
                <a:latin typeface="+mn-ea"/>
              </a:rPr>
              <a:t>학년 </a:t>
            </a:r>
            <a:r>
              <a:rPr lang="en-US" altLang="ko-KR" sz="1800" dirty="0">
                <a:solidFill>
                  <a:schemeClr val="tx1"/>
                </a:solidFill>
                <a:latin typeface="+mn-ea"/>
              </a:rPr>
              <a:t>1</a:t>
            </a:r>
            <a:r>
              <a:rPr lang="ko-KR" altLang="en-US" sz="1800" dirty="0">
                <a:solidFill>
                  <a:schemeClr val="tx1"/>
                </a:solidFill>
                <a:latin typeface="+mn-ea"/>
              </a:rPr>
              <a:t>학기까지 평균학점 </a:t>
            </a:r>
            <a:r>
              <a:rPr lang="en-US" altLang="ko-KR" sz="1800" dirty="0">
                <a:solidFill>
                  <a:schemeClr val="tx1"/>
                </a:solidFill>
                <a:latin typeface="+mn-ea"/>
              </a:rPr>
              <a:t>2.5</a:t>
            </a:r>
            <a:r>
              <a:rPr lang="ko-KR" altLang="en-US" sz="1800" dirty="0">
                <a:solidFill>
                  <a:schemeClr val="tx1"/>
                </a:solidFill>
                <a:latin typeface="+mn-ea"/>
              </a:rPr>
              <a:t>학점 이상</a:t>
            </a:r>
            <a:r>
              <a:rPr lang="en-US" altLang="ko-KR" sz="1800" dirty="0">
                <a:solidFill>
                  <a:schemeClr val="tx1"/>
                </a:solidFill>
                <a:latin typeface="+mn-ea"/>
              </a:rPr>
              <a:t>, </a:t>
            </a:r>
            <a:r>
              <a:rPr lang="ko-KR" altLang="en-US" sz="1800" dirty="0">
                <a:solidFill>
                  <a:schemeClr val="tx1"/>
                </a:solidFill>
                <a:latin typeface="+mn-ea"/>
              </a:rPr>
              <a:t>이수학점 </a:t>
            </a:r>
            <a:r>
              <a:rPr lang="en-US" altLang="ko-KR" sz="1800" dirty="0">
                <a:solidFill>
                  <a:schemeClr val="tx1"/>
                </a:solidFill>
                <a:latin typeface="+mn-ea"/>
              </a:rPr>
              <a:t>50</a:t>
            </a:r>
            <a:r>
              <a:rPr lang="ko-KR" altLang="en-US" sz="1800" dirty="0">
                <a:solidFill>
                  <a:schemeClr val="tx1"/>
                </a:solidFill>
                <a:latin typeface="+mn-ea"/>
              </a:rPr>
              <a:t>학점 이상인 자 </a:t>
            </a:r>
          </a:p>
          <a:p>
            <a:pPr marL="0" indent="0" fontAlgn="base" latinLnBrk="0">
              <a:buNone/>
            </a:pPr>
            <a:r>
              <a:rPr lang="en-US" altLang="ko-KR" sz="1800" dirty="0">
                <a:solidFill>
                  <a:schemeClr val="tx1"/>
                </a:solidFill>
                <a:latin typeface="+mn-ea"/>
              </a:rPr>
              <a:t>      ※ </a:t>
            </a:r>
            <a:r>
              <a:rPr lang="ko-KR" altLang="en-US" sz="1800" dirty="0">
                <a:solidFill>
                  <a:schemeClr val="tx1"/>
                </a:solidFill>
                <a:latin typeface="+mn-ea"/>
              </a:rPr>
              <a:t>직전 학기 학사경고자</a:t>
            </a:r>
            <a:r>
              <a:rPr lang="en-US" altLang="ko-KR" sz="1800" dirty="0">
                <a:solidFill>
                  <a:schemeClr val="tx1"/>
                </a:solidFill>
                <a:latin typeface="+mn-ea"/>
              </a:rPr>
              <a:t>, </a:t>
            </a:r>
            <a:r>
              <a:rPr lang="ko-KR" altLang="en-US" sz="1800" dirty="0">
                <a:solidFill>
                  <a:schemeClr val="tx1"/>
                </a:solidFill>
                <a:latin typeface="+mn-ea"/>
              </a:rPr>
              <a:t>연속 </a:t>
            </a:r>
            <a:r>
              <a:rPr lang="en-US" altLang="ko-KR" sz="1800" dirty="0">
                <a:solidFill>
                  <a:schemeClr val="tx1"/>
                </a:solidFill>
                <a:latin typeface="+mn-ea"/>
              </a:rPr>
              <a:t>2</a:t>
            </a:r>
            <a:r>
              <a:rPr lang="ko-KR" altLang="en-US" sz="1800" dirty="0">
                <a:solidFill>
                  <a:schemeClr val="tx1"/>
                </a:solidFill>
                <a:latin typeface="+mn-ea"/>
              </a:rPr>
              <a:t>차</a:t>
            </a:r>
            <a:r>
              <a:rPr lang="en-US" altLang="ko-KR" sz="1800" dirty="0">
                <a:solidFill>
                  <a:schemeClr val="tx1"/>
                </a:solidFill>
                <a:latin typeface="+mn-ea"/>
              </a:rPr>
              <a:t>, </a:t>
            </a:r>
            <a:r>
              <a:rPr lang="ko-KR" altLang="en-US" sz="1800" dirty="0">
                <a:solidFill>
                  <a:schemeClr val="tx1"/>
                </a:solidFill>
                <a:latin typeface="+mn-ea"/>
              </a:rPr>
              <a:t>단속 </a:t>
            </a:r>
            <a:r>
              <a:rPr lang="en-US" altLang="ko-KR" sz="1800" dirty="0">
                <a:solidFill>
                  <a:schemeClr val="tx1"/>
                </a:solidFill>
                <a:latin typeface="+mn-ea"/>
              </a:rPr>
              <a:t>3</a:t>
            </a:r>
            <a:r>
              <a:rPr lang="ko-KR" altLang="en-US" sz="1800" dirty="0">
                <a:solidFill>
                  <a:schemeClr val="tx1"/>
                </a:solidFill>
                <a:latin typeface="+mn-ea"/>
              </a:rPr>
              <a:t>차 학사 경고자는 제외</a:t>
            </a:r>
          </a:p>
          <a:p>
            <a:pPr marL="0" indent="0" fontAlgn="base" latinLnBrk="0">
              <a:buNone/>
            </a:pPr>
            <a:r>
              <a:rPr lang="ko-KR" altLang="en-US" sz="1800" dirty="0">
                <a:solidFill>
                  <a:schemeClr val="tx1"/>
                </a:solidFill>
                <a:latin typeface="+mn-ea"/>
              </a:rPr>
              <a:t>      </a:t>
            </a:r>
            <a:r>
              <a:rPr lang="en-US" altLang="ko-KR" sz="1800" dirty="0">
                <a:solidFill>
                  <a:schemeClr val="tx1"/>
                </a:solidFill>
                <a:latin typeface="+mn-ea"/>
              </a:rPr>
              <a:t>※ </a:t>
            </a:r>
            <a:r>
              <a:rPr lang="ko-KR" altLang="en-US" sz="1800" dirty="0">
                <a:solidFill>
                  <a:schemeClr val="tx1"/>
                </a:solidFill>
                <a:latin typeface="+mn-ea"/>
              </a:rPr>
              <a:t>신청 인원이 많을 경우</a:t>
            </a:r>
            <a:r>
              <a:rPr lang="en-US" altLang="ko-KR" sz="1800" dirty="0">
                <a:solidFill>
                  <a:schemeClr val="tx1"/>
                </a:solidFill>
                <a:latin typeface="+mn-ea"/>
              </a:rPr>
              <a:t>, 3</a:t>
            </a:r>
            <a:r>
              <a:rPr lang="ko-KR" altLang="en-US" sz="1800" dirty="0">
                <a:solidFill>
                  <a:schemeClr val="tx1"/>
                </a:solidFill>
                <a:latin typeface="+mn-ea"/>
              </a:rPr>
              <a:t>학년 </a:t>
            </a:r>
            <a:r>
              <a:rPr lang="en-US" altLang="ko-KR" sz="1800" dirty="0">
                <a:solidFill>
                  <a:schemeClr val="tx1"/>
                </a:solidFill>
                <a:latin typeface="+mn-ea"/>
              </a:rPr>
              <a:t>1</a:t>
            </a:r>
            <a:r>
              <a:rPr lang="ko-KR" altLang="en-US" sz="1800" dirty="0">
                <a:solidFill>
                  <a:schemeClr val="tx1"/>
                </a:solidFill>
                <a:latin typeface="+mn-ea"/>
              </a:rPr>
              <a:t>학기까지 이수한 학생을 우선으로 배정</a:t>
            </a:r>
          </a:p>
          <a:p>
            <a:pPr marL="0" indent="0" fontAlgn="base" latinLnBrk="0">
              <a:buNone/>
            </a:pPr>
            <a:endParaRPr lang="ko-KR" altLang="en-US" sz="1800" dirty="0">
              <a:solidFill>
                <a:schemeClr val="tx1"/>
              </a:solidFill>
              <a:latin typeface="+mn-ea"/>
            </a:endParaRPr>
          </a:p>
          <a:p>
            <a:pPr marL="0" indent="0" fontAlgn="base" latinLnBrk="0">
              <a:buNone/>
            </a:pPr>
            <a:r>
              <a:rPr lang="ko-KR" altLang="en-US" sz="1800" dirty="0">
                <a:solidFill>
                  <a:schemeClr val="tx1"/>
                </a:solidFill>
                <a:latin typeface="+mn-ea"/>
              </a:rPr>
              <a:t>  </a:t>
            </a:r>
            <a:r>
              <a:rPr lang="en-US" altLang="ko-KR" sz="1800" dirty="0">
                <a:solidFill>
                  <a:schemeClr val="tx1"/>
                </a:solidFill>
                <a:latin typeface="+mn-ea"/>
              </a:rPr>
              <a:t>2) </a:t>
            </a:r>
            <a:r>
              <a:rPr lang="ko-KR" altLang="en-US" sz="1800" dirty="0">
                <a:solidFill>
                  <a:schemeClr val="tx1"/>
                </a:solidFill>
                <a:latin typeface="+mn-ea"/>
              </a:rPr>
              <a:t>중국어</a:t>
            </a:r>
          </a:p>
          <a:p>
            <a:pPr marL="0" indent="0" fontAlgn="base" latinLnBrk="0">
              <a:buNone/>
            </a:pPr>
            <a:r>
              <a:rPr lang="ko-KR" altLang="en-US" sz="1800" dirty="0">
                <a:solidFill>
                  <a:schemeClr val="tx1"/>
                </a:solidFill>
                <a:latin typeface="+mn-ea"/>
              </a:rPr>
              <a:t>    </a:t>
            </a:r>
            <a:r>
              <a:rPr lang="en-US" altLang="ko-KR" sz="1800" dirty="0">
                <a:solidFill>
                  <a:schemeClr val="tx1"/>
                </a:solidFill>
                <a:latin typeface="+mn-ea"/>
              </a:rPr>
              <a:t>- HSK 4</a:t>
            </a:r>
            <a:r>
              <a:rPr lang="ko-KR" altLang="en-US" sz="1800" dirty="0">
                <a:solidFill>
                  <a:schemeClr val="tx1"/>
                </a:solidFill>
                <a:latin typeface="+mn-ea"/>
              </a:rPr>
              <a:t>급 소지자 →  </a:t>
            </a:r>
            <a:r>
              <a:rPr lang="en-US" altLang="ko-KR" sz="1800" dirty="0">
                <a:solidFill>
                  <a:schemeClr val="tx1"/>
                </a:solidFill>
                <a:latin typeface="+mn-ea"/>
              </a:rPr>
              <a:t>‘</a:t>
            </a:r>
            <a:r>
              <a:rPr lang="ko-KR" altLang="en-US" sz="1800" dirty="0" err="1">
                <a:solidFill>
                  <a:schemeClr val="tx1"/>
                </a:solidFill>
                <a:latin typeface="+mn-ea"/>
              </a:rPr>
              <a:t>집중중국어</a:t>
            </a:r>
            <a:r>
              <a:rPr lang="en-US" altLang="ko-KR" sz="1800" dirty="0">
                <a:solidFill>
                  <a:schemeClr val="tx1"/>
                </a:solidFill>
                <a:latin typeface="+mn-ea"/>
              </a:rPr>
              <a:t>1’</a:t>
            </a:r>
            <a:r>
              <a:rPr lang="ko-KR" altLang="en-US" sz="1800" dirty="0">
                <a:solidFill>
                  <a:schemeClr val="tx1"/>
                </a:solidFill>
                <a:latin typeface="+mn-ea"/>
              </a:rPr>
              <a:t>과 ‘</a:t>
            </a:r>
            <a:r>
              <a:rPr lang="ko-KR" altLang="en-US" sz="1800" dirty="0" err="1">
                <a:solidFill>
                  <a:schemeClr val="tx1"/>
                </a:solidFill>
                <a:latin typeface="+mn-ea"/>
              </a:rPr>
              <a:t>중급중국어회화</a:t>
            </a:r>
            <a:r>
              <a:rPr lang="ko-KR" altLang="en-US" sz="1800" dirty="0">
                <a:solidFill>
                  <a:schemeClr val="tx1"/>
                </a:solidFill>
                <a:latin typeface="+mn-ea"/>
              </a:rPr>
              <a:t>’ 과목 </a:t>
            </a:r>
            <a:r>
              <a:rPr lang="en-US" altLang="ko-KR" sz="1800" dirty="0">
                <a:solidFill>
                  <a:schemeClr val="tx1"/>
                </a:solidFill>
                <a:latin typeface="+mn-ea"/>
              </a:rPr>
              <a:t>6</a:t>
            </a:r>
            <a:r>
              <a:rPr lang="ko-KR" altLang="en-US" sz="1800" dirty="0">
                <a:solidFill>
                  <a:schemeClr val="tx1"/>
                </a:solidFill>
                <a:latin typeface="+mn-ea"/>
              </a:rPr>
              <a:t>학점 이수</a:t>
            </a:r>
          </a:p>
          <a:p>
            <a:pPr marL="0" indent="0" fontAlgn="base" latinLnBrk="0">
              <a:buNone/>
            </a:pPr>
            <a:r>
              <a:rPr lang="ko-KR" altLang="en-US" sz="1800" dirty="0">
                <a:solidFill>
                  <a:schemeClr val="tx1"/>
                </a:solidFill>
                <a:latin typeface="+mn-ea"/>
              </a:rPr>
              <a:t>    </a:t>
            </a:r>
            <a:r>
              <a:rPr lang="en-US" altLang="ko-KR" sz="1800" dirty="0">
                <a:solidFill>
                  <a:schemeClr val="tx1"/>
                </a:solidFill>
                <a:latin typeface="+mn-ea"/>
              </a:rPr>
              <a:t>- HSK 5</a:t>
            </a:r>
            <a:r>
              <a:rPr lang="ko-KR" altLang="en-US" sz="1800" dirty="0">
                <a:solidFill>
                  <a:schemeClr val="tx1"/>
                </a:solidFill>
                <a:latin typeface="+mn-ea"/>
              </a:rPr>
              <a:t>급 소지자 → </a:t>
            </a:r>
            <a:r>
              <a:rPr lang="en-US" altLang="ko-KR" sz="1800" dirty="0">
                <a:solidFill>
                  <a:schemeClr val="tx1"/>
                </a:solidFill>
                <a:latin typeface="+mn-ea"/>
              </a:rPr>
              <a:t> ‘</a:t>
            </a:r>
            <a:r>
              <a:rPr lang="ko-KR" altLang="en-US" sz="1800" dirty="0" err="1">
                <a:solidFill>
                  <a:schemeClr val="tx1"/>
                </a:solidFill>
                <a:latin typeface="+mn-ea"/>
              </a:rPr>
              <a:t>집중중국어</a:t>
            </a:r>
            <a:r>
              <a:rPr lang="en-US" altLang="ko-KR" sz="1800" dirty="0">
                <a:solidFill>
                  <a:schemeClr val="tx1"/>
                </a:solidFill>
                <a:latin typeface="+mn-ea"/>
              </a:rPr>
              <a:t>1’ </a:t>
            </a:r>
            <a:r>
              <a:rPr lang="ko-KR" altLang="en-US" sz="1800" dirty="0">
                <a:solidFill>
                  <a:schemeClr val="tx1"/>
                </a:solidFill>
                <a:latin typeface="+mn-ea"/>
              </a:rPr>
              <a:t>또는 ‘</a:t>
            </a:r>
            <a:r>
              <a:rPr lang="ko-KR" altLang="en-US" sz="1800" dirty="0" err="1">
                <a:solidFill>
                  <a:schemeClr val="tx1"/>
                </a:solidFill>
                <a:latin typeface="+mn-ea"/>
              </a:rPr>
              <a:t>중급중국어회화</a:t>
            </a:r>
            <a:r>
              <a:rPr lang="ko-KR" altLang="en-US" sz="1800" dirty="0">
                <a:solidFill>
                  <a:schemeClr val="tx1"/>
                </a:solidFill>
                <a:latin typeface="+mn-ea"/>
              </a:rPr>
              <a:t>’ 과목 중 </a:t>
            </a:r>
            <a:r>
              <a:rPr lang="en-US" altLang="ko-KR" sz="1800" dirty="0">
                <a:solidFill>
                  <a:schemeClr val="tx1"/>
                </a:solidFill>
                <a:latin typeface="+mn-ea"/>
              </a:rPr>
              <a:t>3</a:t>
            </a:r>
            <a:r>
              <a:rPr lang="ko-KR" altLang="en-US" sz="1800" dirty="0">
                <a:solidFill>
                  <a:schemeClr val="tx1"/>
                </a:solidFill>
                <a:latin typeface="+mn-ea"/>
              </a:rPr>
              <a:t>학점 이수</a:t>
            </a:r>
          </a:p>
          <a:p>
            <a:pPr marL="0" indent="0" fontAlgn="base" latinLnBrk="0">
              <a:buNone/>
            </a:pPr>
            <a:r>
              <a:rPr lang="ko-KR" altLang="en-US" sz="1800" dirty="0">
                <a:solidFill>
                  <a:schemeClr val="tx1"/>
                </a:solidFill>
                <a:latin typeface="+mn-ea"/>
              </a:rPr>
              <a:t>      </a:t>
            </a:r>
            <a:r>
              <a:rPr lang="en-US" altLang="ko-KR" sz="1800" dirty="0">
                <a:solidFill>
                  <a:schemeClr val="tx1"/>
                </a:solidFill>
                <a:latin typeface="+mn-ea"/>
              </a:rPr>
              <a:t>※ </a:t>
            </a:r>
            <a:r>
              <a:rPr lang="ko-KR" altLang="en-US" sz="1800" dirty="0">
                <a:solidFill>
                  <a:schemeClr val="tx1"/>
                </a:solidFill>
                <a:latin typeface="+mn-ea"/>
              </a:rPr>
              <a:t>기간이 유효한 </a:t>
            </a:r>
            <a:r>
              <a:rPr lang="en-US" altLang="ko-KR" sz="1800" dirty="0">
                <a:solidFill>
                  <a:schemeClr val="tx1"/>
                </a:solidFill>
                <a:latin typeface="+mn-ea"/>
              </a:rPr>
              <a:t>HSK </a:t>
            </a:r>
            <a:r>
              <a:rPr lang="ko-KR" altLang="en-US" sz="1800" dirty="0">
                <a:solidFill>
                  <a:schemeClr val="tx1"/>
                </a:solidFill>
                <a:latin typeface="+mn-ea"/>
              </a:rPr>
              <a:t>자격증 제출</a:t>
            </a:r>
            <a:endParaRPr lang="en-US" altLang="ko-KR" sz="1800" dirty="0">
              <a:solidFill>
                <a:schemeClr val="tx1"/>
              </a:solidFill>
              <a:latin typeface="+mn-ea"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9D27C7B0-FD02-4556-AE59-FA0F5E7B4CD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5686" y="6078861"/>
            <a:ext cx="936104" cy="666845"/>
          </a:xfrm>
          <a:prstGeom prst="rect">
            <a:avLst/>
          </a:prstGeom>
        </p:spPr>
      </p:pic>
      <p:cxnSp>
        <p:nvCxnSpPr>
          <p:cNvPr id="5" name="직선 화살표 연결선 4">
            <a:extLst>
              <a:ext uri="{FF2B5EF4-FFF2-40B4-BE49-F238E27FC236}">
                <a16:creationId xmlns:a16="http://schemas.microsoft.com/office/drawing/2014/main" id="{923F6E36-DAB2-4DB1-936A-4A74FDA318D0}"/>
              </a:ext>
            </a:extLst>
          </p:cNvPr>
          <p:cNvCxnSpPr>
            <a:cxnSpLocks/>
          </p:cNvCxnSpPr>
          <p:nvPr/>
        </p:nvCxnSpPr>
        <p:spPr>
          <a:xfrm>
            <a:off x="0" y="1360276"/>
            <a:ext cx="5586608" cy="0"/>
          </a:xfrm>
          <a:prstGeom prst="straightConnector1">
            <a:avLst/>
          </a:prstGeom>
          <a:ln cap="rnd">
            <a:solidFill>
              <a:srgbClr val="0C2E87"/>
            </a:solidFill>
            <a:headEnd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84243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3F830D6-11A9-4E7A-A8E0-3DAB39AE63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sz="3000" b="1" dirty="0">
                <a:solidFill>
                  <a:schemeClr val="accent1">
                    <a:lumMod val="75000"/>
                  </a:schemeClr>
                </a:solidFill>
                <a:ea typeface="+mj-ea"/>
              </a:rPr>
              <a:t>02 </a:t>
            </a:r>
            <a:r>
              <a:rPr lang="ko-KR" altLang="en-US" sz="3000" b="1" dirty="0" err="1">
                <a:solidFill>
                  <a:schemeClr val="accent1">
                    <a:lumMod val="75000"/>
                  </a:schemeClr>
                </a:solidFill>
                <a:ea typeface="+mj-ea"/>
              </a:rPr>
              <a:t>선발자</a:t>
            </a:r>
            <a:r>
              <a:rPr lang="ko-KR" altLang="en-US" sz="3000" b="1" dirty="0">
                <a:solidFill>
                  <a:schemeClr val="accent1">
                    <a:lumMod val="75000"/>
                  </a:schemeClr>
                </a:solidFill>
                <a:ea typeface="+mj-ea"/>
              </a:rPr>
              <a:t> 제출항목</a:t>
            </a:r>
            <a:endParaRPr lang="ko-KR" altLang="en-US" sz="3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A204797C-AA08-44D5-9B1D-83C405FD73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616" y="1640258"/>
            <a:ext cx="8846507" cy="4888530"/>
          </a:xfrm>
        </p:spPr>
        <p:txBody>
          <a:bodyPr>
            <a:noAutofit/>
          </a:bodyPr>
          <a:lstStyle/>
          <a:p>
            <a:pPr indent="0" fontAlgn="base" latinLnBrk="0">
              <a:lnSpc>
                <a:spcPct val="150000"/>
              </a:lnSpc>
              <a:buNone/>
            </a:pPr>
            <a:r>
              <a:rPr lang="en-US" altLang="ko-KR" sz="2000" dirty="0">
                <a:latin typeface="+mn-ea"/>
              </a:rPr>
              <a:t>1) HSK</a:t>
            </a:r>
            <a:r>
              <a:rPr lang="ko-KR" altLang="en-US" sz="2000" dirty="0">
                <a:latin typeface="+mn-ea"/>
              </a:rPr>
              <a:t>자격증서 </a:t>
            </a:r>
            <a:endParaRPr lang="en-US" altLang="ko-KR" sz="2000" dirty="0">
              <a:latin typeface="+mn-ea"/>
            </a:endParaRPr>
          </a:p>
          <a:p>
            <a:pPr indent="0" fontAlgn="base" latinLnBrk="0">
              <a:lnSpc>
                <a:spcPct val="150000"/>
              </a:lnSpc>
              <a:buNone/>
            </a:pPr>
            <a:r>
              <a:rPr lang="en-US" altLang="ko-KR" sz="2000" dirty="0">
                <a:latin typeface="+mn-ea"/>
              </a:rPr>
              <a:t>2) </a:t>
            </a:r>
            <a:r>
              <a:rPr lang="ko-KR" altLang="en-US" sz="2000" dirty="0">
                <a:latin typeface="+mn-ea"/>
              </a:rPr>
              <a:t>여권 </a:t>
            </a:r>
            <a:r>
              <a:rPr lang="en-US" altLang="ko-KR" sz="2000" dirty="0">
                <a:latin typeface="+mn-ea"/>
              </a:rPr>
              <a:t>(</a:t>
            </a:r>
            <a:r>
              <a:rPr lang="ko-KR" altLang="en-US" sz="2000" dirty="0">
                <a:latin typeface="+mn-ea"/>
              </a:rPr>
              <a:t>유효기간 </a:t>
            </a:r>
            <a:r>
              <a:rPr lang="en-US" altLang="ko-KR" sz="2000" dirty="0">
                <a:latin typeface="+mn-ea"/>
              </a:rPr>
              <a:t>1</a:t>
            </a:r>
            <a:r>
              <a:rPr lang="ko-KR" altLang="en-US" sz="2000" dirty="0" err="1">
                <a:latin typeface="+mn-ea"/>
              </a:rPr>
              <a:t>년이상</a:t>
            </a:r>
            <a:r>
              <a:rPr lang="en-US" altLang="ko-KR" sz="2000" dirty="0">
                <a:latin typeface="+mn-ea"/>
              </a:rPr>
              <a:t>)</a:t>
            </a:r>
            <a:endParaRPr lang="ko-KR" altLang="en-US" sz="2000" dirty="0">
              <a:latin typeface="+mn-ea"/>
            </a:endParaRPr>
          </a:p>
          <a:p>
            <a:pPr indent="0" fontAlgn="base" latinLnBrk="0">
              <a:lnSpc>
                <a:spcPct val="150000"/>
              </a:lnSpc>
              <a:buNone/>
            </a:pPr>
            <a:r>
              <a:rPr lang="en-US" altLang="ko-KR" sz="2000" dirty="0">
                <a:latin typeface="+mn-ea"/>
              </a:rPr>
              <a:t>3)</a:t>
            </a:r>
            <a:r>
              <a:rPr lang="ko-KR" altLang="en-US" sz="2000" dirty="0">
                <a:latin typeface="+mn-ea"/>
              </a:rPr>
              <a:t> 고등학교 졸업증명서 </a:t>
            </a:r>
            <a:r>
              <a:rPr lang="en-US" altLang="ko-KR" sz="2000" dirty="0">
                <a:latin typeface="+mn-ea"/>
              </a:rPr>
              <a:t>(</a:t>
            </a:r>
            <a:r>
              <a:rPr lang="ko-KR" altLang="en-US" sz="2000" dirty="0">
                <a:latin typeface="+mn-ea"/>
              </a:rPr>
              <a:t>영문</a:t>
            </a:r>
            <a:r>
              <a:rPr lang="en-US" altLang="ko-KR" sz="2000" dirty="0">
                <a:latin typeface="+mn-ea"/>
              </a:rPr>
              <a:t>)</a:t>
            </a:r>
            <a:endParaRPr lang="ko-KR" altLang="en-US" sz="2000" dirty="0">
              <a:latin typeface="+mn-ea"/>
            </a:endParaRPr>
          </a:p>
          <a:p>
            <a:pPr indent="0" fontAlgn="base" latinLnBrk="0">
              <a:lnSpc>
                <a:spcPct val="150000"/>
              </a:lnSpc>
              <a:buNone/>
            </a:pPr>
            <a:r>
              <a:rPr lang="en-US" altLang="ko-KR" sz="2000" dirty="0">
                <a:latin typeface="+mn-ea"/>
              </a:rPr>
              <a:t>4)</a:t>
            </a:r>
            <a:r>
              <a:rPr lang="ko-KR" altLang="en-US" sz="2000" dirty="0">
                <a:latin typeface="+mn-ea"/>
              </a:rPr>
              <a:t> 비자사진 파일 및 실물 사진</a:t>
            </a:r>
            <a:endParaRPr lang="en-US" altLang="ko-KR" sz="2000" dirty="0">
              <a:latin typeface="+mn-ea"/>
            </a:endParaRPr>
          </a:p>
          <a:p>
            <a:pPr indent="0" fontAlgn="base" latinLnBrk="0">
              <a:lnSpc>
                <a:spcPct val="150000"/>
              </a:lnSpc>
              <a:buNone/>
            </a:pPr>
            <a:r>
              <a:rPr lang="en-US" altLang="ko-KR" sz="2000" dirty="0">
                <a:latin typeface="+mn-ea"/>
              </a:rPr>
              <a:t>5) </a:t>
            </a:r>
            <a:r>
              <a:rPr lang="ko-KR" altLang="en-US" sz="2000" dirty="0">
                <a:latin typeface="+mn-ea"/>
              </a:rPr>
              <a:t>중국대학 신청서 </a:t>
            </a:r>
            <a:r>
              <a:rPr lang="en-US" altLang="ko-KR" sz="2000" dirty="0">
                <a:latin typeface="+mn-ea"/>
              </a:rPr>
              <a:t>(</a:t>
            </a:r>
            <a:r>
              <a:rPr lang="ko-KR" altLang="en-US" sz="2000" dirty="0">
                <a:latin typeface="+mn-ea"/>
              </a:rPr>
              <a:t>온라인 접수</a:t>
            </a:r>
            <a:r>
              <a:rPr lang="en-US" altLang="ko-KR" sz="2000" dirty="0">
                <a:latin typeface="+mn-ea"/>
              </a:rPr>
              <a:t>)</a:t>
            </a:r>
          </a:p>
          <a:p>
            <a:pPr indent="0" fontAlgn="base" latinLnBrk="0">
              <a:lnSpc>
                <a:spcPct val="150000"/>
              </a:lnSpc>
              <a:buNone/>
            </a:pPr>
            <a:r>
              <a:rPr lang="en-US" altLang="ko-KR" sz="2000" dirty="0">
                <a:latin typeface="+mn-ea"/>
              </a:rPr>
              <a:t>6) </a:t>
            </a:r>
            <a:r>
              <a:rPr lang="ko-KR" altLang="en-US" sz="2000" dirty="0">
                <a:latin typeface="+mn-ea"/>
              </a:rPr>
              <a:t>자기소개서 </a:t>
            </a:r>
            <a:r>
              <a:rPr lang="en-US" altLang="ko-KR" sz="2000" dirty="0">
                <a:latin typeface="+mn-ea"/>
              </a:rPr>
              <a:t>(</a:t>
            </a:r>
            <a:r>
              <a:rPr lang="ko-KR" altLang="en-US" sz="2000" dirty="0" err="1">
                <a:latin typeface="+mn-ea"/>
              </a:rPr>
              <a:t>남경대</a:t>
            </a:r>
            <a:r>
              <a:rPr lang="en-US" altLang="ko-KR" sz="2000" dirty="0">
                <a:latin typeface="+mn-ea"/>
              </a:rPr>
              <a:t>)</a:t>
            </a:r>
          </a:p>
          <a:p>
            <a:pPr indent="0" fontAlgn="base" latinLnBrk="0">
              <a:lnSpc>
                <a:spcPct val="150000"/>
              </a:lnSpc>
              <a:buNone/>
            </a:pPr>
            <a:r>
              <a:rPr lang="en-US" altLang="ko-KR" sz="2000" dirty="0">
                <a:latin typeface="+mn-ea"/>
              </a:rPr>
              <a:t>7) </a:t>
            </a:r>
            <a:r>
              <a:rPr lang="ko-KR" altLang="en-US" sz="2000">
                <a:latin typeface="+mn-ea"/>
              </a:rPr>
              <a:t>범죄경력회보서 </a:t>
            </a:r>
            <a:r>
              <a:rPr lang="en-US" altLang="ko-KR" sz="2000" dirty="0">
                <a:latin typeface="+mn-ea"/>
              </a:rPr>
              <a:t>/ </a:t>
            </a:r>
            <a:r>
              <a:rPr lang="ko-KR" altLang="en-US" sz="2000" dirty="0">
                <a:latin typeface="+mn-ea"/>
              </a:rPr>
              <a:t>신체검사지 </a:t>
            </a:r>
            <a:r>
              <a:rPr lang="en-US" altLang="ko-KR" sz="2000" dirty="0">
                <a:latin typeface="+mn-ea"/>
              </a:rPr>
              <a:t>/ </a:t>
            </a:r>
            <a:r>
              <a:rPr lang="ko-KR" altLang="en-US" sz="2000" dirty="0">
                <a:latin typeface="+mn-ea"/>
              </a:rPr>
              <a:t>재정증명서 </a:t>
            </a:r>
            <a:r>
              <a:rPr lang="en-US" altLang="ko-KR" sz="2000" dirty="0">
                <a:latin typeface="+mn-ea"/>
              </a:rPr>
              <a:t>(</a:t>
            </a:r>
            <a:r>
              <a:rPr lang="ko-KR" altLang="en-US" sz="2000" dirty="0" err="1">
                <a:latin typeface="+mn-ea"/>
              </a:rPr>
              <a:t>남개대</a:t>
            </a:r>
            <a:r>
              <a:rPr lang="en-US" altLang="ko-KR" sz="2000" dirty="0">
                <a:latin typeface="+mn-ea"/>
              </a:rPr>
              <a:t>)</a:t>
            </a:r>
          </a:p>
          <a:p>
            <a:pPr indent="0" fontAlgn="base" latinLnBrk="0">
              <a:lnSpc>
                <a:spcPct val="150000"/>
              </a:lnSpc>
              <a:buNone/>
            </a:pPr>
            <a:r>
              <a:rPr lang="en-US" altLang="ko-KR" sz="2000" dirty="0">
                <a:latin typeface="+mn-ea"/>
              </a:rPr>
              <a:t>8) </a:t>
            </a:r>
            <a:r>
              <a:rPr lang="ko-KR" altLang="en-US" sz="2000" dirty="0">
                <a:latin typeface="+mn-ea"/>
              </a:rPr>
              <a:t>유학생 보험 신청  </a:t>
            </a:r>
            <a:endParaRPr lang="en-US" altLang="ko-KR" sz="2000" dirty="0">
              <a:latin typeface="+mn-ea"/>
            </a:endParaRPr>
          </a:p>
          <a:p>
            <a:pPr marL="514350" indent="-285750" fontAlgn="base" latinLnBrk="0">
              <a:buFontTx/>
              <a:buChar char="-"/>
            </a:pPr>
            <a:endParaRPr lang="en-US" altLang="ko-KR" sz="2000" dirty="0">
              <a:latin typeface="+mn-ea"/>
            </a:endParaRPr>
          </a:p>
          <a:p>
            <a:pPr indent="0" fontAlgn="base" latinLnBrk="0">
              <a:buNone/>
            </a:pPr>
            <a:endParaRPr lang="ko-KR" altLang="en-US" sz="2000" dirty="0">
              <a:latin typeface="+mn-ea"/>
            </a:endParaRPr>
          </a:p>
          <a:p>
            <a:pPr marL="0" indent="0">
              <a:buNone/>
            </a:pPr>
            <a:endParaRPr lang="ko-KR" altLang="en-US" sz="2000" dirty="0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662FFCDD-B2E2-4EF0-9339-DD057588197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5686" y="6078861"/>
            <a:ext cx="936104" cy="666845"/>
          </a:xfrm>
          <a:prstGeom prst="rect">
            <a:avLst/>
          </a:prstGeom>
        </p:spPr>
      </p:pic>
      <p:cxnSp>
        <p:nvCxnSpPr>
          <p:cNvPr id="5" name="직선 화살표 연결선 4">
            <a:extLst>
              <a:ext uri="{FF2B5EF4-FFF2-40B4-BE49-F238E27FC236}">
                <a16:creationId xmlns:a16="http://schemas.microsoft.com/office/drawing/2014/main" id="{5990FB53-6988-4462-9044-169D31C4ECC9}"/>
              </a:ext>
            </a:extLst>
          </p:cNvPr>
          <p:cNvCxnSpPr>
            <a:cxnSpLocks/>
          </p:cNvCxnSpPr>
          <p:nvPr/>
        </p:nvCxnSpPr>
        <p:spPr>
          <a:xfrm>
            <a:off x="0" y="1360276"/>
            <a:ext cx="4672208" cy="0"/>
          </a:xfrm>
          <a:prstGeom prst="straightConnector1">
            <a:avLst/>
          </a:prstGeom>
          <a:ln cap="rnd">
            <a:solidFill>
              <a:srgbClr val="0C2E87"/>
            </a:solidFill>
            <a:headEnd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9718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0D1DBED-96B8-4C77-954C-FE690DF77B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sz="3000" b="1" dirty="0">
                <a:solidFill>
                  <a:schemeClr val="accent1">
                    <a:lumMod val="75000"/>
                  </a:schemeClr>
                </a:solidFill>
                <a:ea typeface="+mj-ea"/>
              </a:rPr>
              <a:t>03 </a:t>
            </a:r>
            <a:r>
              <a:rPr lang="ko-KR" altLang="en-US" sz="3000" b="1" dirty="0">
                <a:solidFill>
                  <a:schemeClr val="accent1">
                    <a:lumMod val="75000"/>
                  </a:schemeClr>
                </a:solidFill>
                <a:ea typeface="+mj-ea"/>
              </a:rPr>
              <a:t>등록금 및 비행기 발권 안내</a:t>
            </a:r>
            <a:endParaRPr lang="ko-KR" altLang="en-US" sz="3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D55884C7-8C61-49EA-9555-C5D5845541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9581" y="2335714"/>
            <a:ext cx="6412084" cy="4076569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ko-KR" altLang="en-US" sz="1700" dirty="0">
                <a:latin typeface="+mn-ea"/>
              </a:rPr>
              <a:t>      중국학교의 등록금은 본교등록금의</a:t>
            </a:r>
            <a:r>
              <a:rPr lang="en-US" altLang="ko-KR" sz="1700" dirty="0">
                <a:latin typeface="+mn-ea"/>
              </a:rPr>
              <a:t> </a:t>
            </a:r>
            <a:r>
              <a:rPr lang="ko-KR" altLang="en-US" sz="1700" dirty="0">
                <a:latin typeface="+mn-ea"/>
              </a:rPr>
              <a:t>반액 지원</a:t>
            </a:r>
            <a:endParaRPr lang="en-US" altLang="ko-KR" sz="1700" dirty="0">
              <a:latin typeface="+mn-ea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altLang="ko-KR" sz="1700" dirty="0">
                <a:solidFill>
                  <a:srgbClr val="FF0000"/>
                </a:solidFill>
                <a:latin typeface="+mn-ea"/>
              </a:rPr>
              <a:t>BUT, </a:t>
            </a:r>
            <a:r>
              <a:rPr lang="ko-KR" altLang="en-US" sz="1700" dirty="0">
                <a:solidFill>
                  <a:srgbClr val="FF0000"/>
                </a:solidFill>
                <a:latin typeface="+mn-ea"/>
              </a:rPr>
              <a:t>본교 등록금의 반액 초과 시</a:t>
            </a:r>
            <a:r>
              <a:rPr lang="en-US" altLang="ko-KR" sz="1700" dirty="0">
                <a:solidFill>
                  <a:srgbClr val="FF0000"/>
                </a:solidFill>
                <a:latin typeface="+mn-ea"/>
              </a:rPr>
              <a:t> </a:t>
            </a:r>
            <a:r>
              <a:rPr lang="ko-KR" altLang="en-US" sz="1700" dirty="0">
                <a:solidFill>
                  <a:srgbClr val="FF0000"/>
                </a:solidFill>
                <a:latin typeface="+mn-ea"/>
              </a:rPr>
              <a:t>초과금액은 학생 개인 부담</a:t>
            </a:r>
            <a:endParaRPr lang="en-US" altLang="ko-KR" sz="1700" dirty="0">
              <a:latin typeface="+mn-ea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ko-KR" altLang="en-US" sz="1700" dirty="0">
                <a:latin typeface="+mn-ea"/>
              </a:rPr>
              <a:t>     예</a:t>
            </a:r>
            <a:r>
              <a:rPr lang="en-US" altLang="ko-KR" sz="1700" dirty="0">
                <a:latin typeface="+mn-ea"/>
              </a:rPr>
              <a:t>) 2026 </a:t>
            </a:r>
            <a:r>
              <a:rPr lang="ko-KR" altLang="en-US" sz="1700" dirty="0">
                <a:latin typeface="+mn-ea"/>
              </a:rPr>
              <a:t>현재 본교등록금 반액 </a:t>
            </a:r>
            <a:r>
              <a:rPr lang="en-US" altLang="ko-KR" sz="1700" dirty="0">
                <a:latin typeface="+mn-ea"/>
              </a:rPr>
              <a:t>:</a:t>
            </a:r>
            <a:r>
              <a:rPr lang="ko-KR" altLang="en-US" sz="1700" dirty="0">
                <a:latin typeface="+mn-ea"/>
              </a:rPr>
              <a:t> </a:t>
            </a:r>
            <a:r>
              <a:rPr lang="en-US" altLang="ko-KR" sz="1700" dirty="0">
                <a:latin typeface="+mn-ea"/>
              </a:rPr>
              <a:t>1,646,500</a:t>
            </a:r>
            <a:r>
              <a:rPr lang="ko-KR" altLang="en-US" sz="1700" dirty="0">
                <a:latin typeface="+mn-ea"/>
              </a:rPr>
              <a:t>원 </a:t>
            </a:r>
            <a:endParaRPr lang="en-US" altLang="ko-KR" sz="1700" dirty="0">
              <a:latin typeface="+mn-ea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ko-KR" altLang="en-US" sz="1700" dirty="0">
                <a:latin typeface="+mn-ea"/>
              </a:rPr>
              <a:t>         </a:t>
            </a:r>
            <a:r>
              <a:rPr lang="en-US" altLang="ko-KR" sz="1700" dirty="0">
                <a:latin typeface="+mn-ea"/>
              </a:rPr>
              <a:t>= </a:t>
            </a:r>
            <a:r>
              <a:rPr lang="ko-KR" altLang="en-US" sz="1700" dirty="0">
                <a:latin typeface="+mn-ea"/>
              </a:rPr>
              <a:t>약 </a:t>
            </a:r>
            <a:r>
              <a:rPr lang="en-US" altLang="ko-KR" sz="1700" dirty="0">
                <a:latin typeface="+mn-ea"/>
              </a:rPr>
              <a:t>1,646,500</a:t>
            </a:r>
            <a:r>
              <a:rPr lang="ko-KR" altLang="en-US" sz="1700" dirty="0">
                <a:latin typeface="+mn-ea"/>
              </a:rPr>
              <a:t>원이 </a:t>
            </a:r>
            <a:r>
              <a:rPr lang="en-US" altLang="ko-KR" sz="1700" dirty="0">
                <a:latin typeface="+mn-ea"/>
              </a:rPr>
              <a:t>1</a:t>
            </a:r>
            <a:r>
              <a:rPr lang="ko-KR" altLang="en-US" sz="1700" dirty="0">
                <a:latin typeface="+mn-ea"/>
              </a:rPr>
              <a:t>인당 장학금 지원</a:t>
            </a:r>
            <a:endParaRPr lang="en-US" altLang="ko-KR" sz="1700" dirty="0">
              <a:latin typeface="+mn-ea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ko-KR" altLang="en-US" sz="1700" dirty="0">
                <a:latin typeface="+mn-ea"/>
              </a:rPr>
              <a:t>        </a:t>
            </a:r>
            <a:r>
              <a:rPr lang="en-US" altLang="ko-KR" sz="1700" dirty="0">
                <a:latin typeface="+mn-ea"/>
              </a:rPr>
              <a:t>2024</a:t>
            </a:r>
            <a:r>
              <a:rPr lang="ko-KR" altLang="en-US" sz="1700" dirty="0">
                <a:latin typeface="+mn-ea"/>
              </a:rPr>
              <a:t> </a:t>
            </a:r>
            <a:r>
              <a:rPr lang="ko-KR" altLang="en-US" sz="1700" dirty="0" err="1">
                <a:latin typeface="+mn-ea"/>
              </a:rPr>
              <a:t>절강대</a:t>
            </a:r>
            <a:r>
              <a:rPr lang="ko-KR" altLang="en-US" sz="1700" dirty="0">
                <a:latin typeface="+mn-ea"/>
              </a:rPr>
              <a:t> 학비 </a:t>
            </a:r>
            <a:r>
              <a:rPr lang="en-US" altLang="ko-KR" sz="1700" dirty="0">
                <a:latin typeface="+mn-ea"/>
              </a:rPr>
              <a:t>= 9,000</a:t>
            </a:r>
            <a:r>
              <a:rPr lang="ko-KR" altLang="en-US" sz="1700" dirty="0">
                <a:latin typeface="+mn-ea"/>
              </a:rPr>
              <a:t>元 </a:t>
            </a:r>
            <a:r>
              <a:rPr lang="en-US" altLang="ko-KR" sz="1700" dirty="0">
                <a:latin typeface="+mn-ea"/>
              </a:rPr>
              <a:t>(1,800,000</a:t>
            </a:r>
            <a:r>
              <a:rPr lang="ko-KR" altLang="en-US" sz="1700" dirty="0">
                <a:latin typeface="+mn-ea"/>
              </a:rPr>
              <a:t>원</a:t>
            </a:r>
            <a:r>
              <a:rPr lang="en-US" altLang="ko-KR" sz="1700" dirty="0">
                <a:latin typeface="+mn-ea"/>
              </a:rPr>
              <a:t>)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altLang="ko-KR" sz="1700" dirty="0">
                <a:ln>
                  <a:solidFill>
                    <a:schemeClr val="tx1">
                      <a:lumMod val="75000"/>
                      <a:lumOff val="25000"/>
                      <a:alpha val="15000"/>
                    </a:schemeClr>
                  </a:solidFill>
                </a:ln>
                <a:latin typeface="+mn-ea"/>
              </a:rPr>
              <a:t>        -&gt; </a:t>
            </a:r>
            <a:r>
              <a:rPr lang="ko-KR" altLang="en-US" sz="1700" dirty="0">
                <a:ln>
                  <a:solidFill>
                    <a:schemeClr val="tx1">
                      <a:lumMod val="75000"/>
                      <a:lumOff val="25000"/>
                      <a:alpha val="15000"/>
                    </a:schemeClr>
                  </a:solidFill>
                </a:ln>
                <a:latin typeface="+mn-ea"/>
              </a:rPr>
              <a:t>차액 </a:t>
            </a:r>
            <a:r>
              <a:rPr lang="en-US" altLang="ko-KR" sz="1700" dirty="0">
                <a:ln>
                  <a:solidFill>
                    <a:schemeClr val="tx1">
                      <a:lumMod val="75000"/>
                      <a:lumOff val="25000"/>
                      <a:alpha val="15000"/>
                    </a:schemeClr>
                  </a:solidFill>
                </a:ln>
                <a:latin typeface="+mn-ea"/>
              </a:rPr>
              <a:t>153,500</a:t>
            </a:r>
            <a:r>
              <a:rPr lang="ko-KR" altLang="en-US" sz="1700" dirty="0">
                <a:ln>
                  <a:solidFill>
                    <a:schemeClr val="tx1">
                      <a:lumMod val="75000"/>
                      <a:lumOff val="25000"/>
                      <a:alpha val="15000"/>
                    </a:schemeClr>
                  </a:solidFill>
                </a:ln>
                <a:latin typeface="+mn-ea"/>
              </a:rPr>
              <a:t>원 개인부담</a:t>
            </a:r>
            <a:endParaRPr lang="en-US" altLang="ko-KR" sz="1700" dirty="0">
              <a:ln>
                <a:solidFill>
                  <a:schemeClr val="tx1">
                    <a:lumMod val="75000"/>
                    <a:lumOff val="25000"/>
                    <a:alpha val="15000"/>
                  </a:schemeClr>
                </a:solidFill>
              </a:ln>
              <a:latin typeface="+mn-ea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altLang="ko-KR" sz="1700" dirty="0">
                <a:ln>
                  <a:solidFill>
                    <a:schemeClr val="tx1">
                      <a:lumMod val="75000"/>
                      <a:lumOff val="25000"/>
                      <a:alpha val="15000"/>
                    </a:schemeClr>
                  </a:solidFill>
                </a:ln>
                <a:latin typeface="+mn-ea"/>
              </a:rPr>
              <a:t>        2025</a:t>
            </a:r>
            <a:r>
              <a:rPr lang="ko-KR" altLang="en-US" sz="1700" dirty="0">
                <a:ln>
                  <a:solidFill>
                    <a:schemeClr val="tx1">
                      <a:lumMod val="75000"/>
                      <a:lumOff val="25000"/>
                      <a:alpha val="15000"/>
                    </a:schemeClr>
                  </a:solidFill>
                </a:ln>
                <a:latin typeface="+mn-ea"/>
              </a:rPr>
              <a:t>년 상해외대 학비 </a:t>
            </a:r>
            <a:r>
              <a:rPr lang="en-US" altLang="ko-KR" sz="1700" dirty="0">
                <a:ln>
                  <a:solidFill>
                    <a:schemeClr val="tx1">
                      <a:lumMod val="75000"/>
                      <a:lumOff val="25000"/>
                      <a:alpha val="15000"/>
                    </a:schemeClr>
                  </a:solidFill>
                </a:ln>
                <a:latin typeface="+mn-ea"/>
              </a:rPr>
              <a:t>= 10,000</a:t>
            </a:r>
            <a:r>
              <a:rPr lang="ko-KR" altLang="en-US" sz="1700" dirty="0">
                <a:ln>
                  <a:solidFill>
                    <a:schemeClr val="tx1">
                      <a:lumMod val="75000"/>
                      <a:lumOff val="25000"/>
                      <a:alpha val="15000"/>
                    </a:schemeClr>
                  </a:solidFill>
                </a:ln>
                <a:latin typeface="+mn-ea"/>
              </a:rPr>
              <a:t>元 </a:t>
            </a:r>
            <a:r>
              <a:rPr lang="en-US" altLang="ko-KR" sz="1700" dirty="0">
                <a:ln>
                  <a:solidFill>
                    <a:schemeClr val="tx1">
                      <a:lumMod val="75000"/>
                      <a:lumOff val="25000"/>
                      <a:alpha val="15000"/>
                    </a:schemeClr>
                  </a:solidFill>
                </a:ln>
                <a:latin typeface="+mn-ea"/>
              </a:rPr>
              <a:t>(2,000,000</a:t>
            </a:r>
            <a:r>
              <a:rPr lang="ko-KR" altLang="en-US" sz="1700" dirty="0">
                <a:ln>
                  <a:solidFill>
                    <a:schemeClr val="tx1">
                      <a:lumMod val="75000"/>
                      <a:lumOff val="25000"/>
                      <a:alpha val="15000"/>
                    </a:schemeClr>
                  </a:solidFill>
                </a:ln>
                <a:latin typeface="+mn-ea"/>
              </a:rPr>
              <a:t>원</a:t>
            </a:r>
            <a:r>
              <a:rPr lang="en-US" altLang="ko-KR" sz="1700" dirty="0">
                <a:ln>
                  <a:solidFill>
                    <a:schemeClr val="tx1">
                      <a:lumMod val="75000"/>
                      <a:lumOff val="25000"/>
                      <a:alpha val="15000"/>
                    </a:schemeClr>
                  </a:solidFill>
                </a:ln>
                <a:latin typeface="+mn-ea"/>
              </a:rPr>
              <a:t>)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altLang="ko-KR" sz="1700" dirty="0">
                <a:ln>
                  <a:solidFill>
                    <a:schemeClr val="tx1">
                      <a:lumMod val="75000"/>
                      <a:lumOff val="25000"/>
                      <a:alpha val="15000"/>
                    </a:schemeClr>
                  </a:solidFill>
                </a:ln>
                <a:latin typeface="+mn-ea"/>
              </a:rPr>
              <a:t>        -&gt; </a:t>
            </a:r>
            <a:r>
              <a:rPr lang="ko-KR" altLang="en-US" sz="1700" dirty="0">
                <a:ln>
                  <a:solidFill>
                    <a:schemeClr val="tx1">
                      <a:lumMod val="75000"/>
                      <a:lumOff val="25000"/>
                      <a:alpha val="15000"/>
                    </a:schemeClr>
                  </a:solidFill>
                </a:ln>
                <a:latin typeface="+mn-ea"/>
              </a:rPr>
              <a:t>차액 </a:t>
            </a:r>
            <a:r>
              <a:rPr lang="en-US" altLang="ko-KR" sz="1700" dirty="0">
                <a:ln>
                  <a:solidFill>
                    <a:schemeClr val="tx1">
                      <a:lumMod val="75000"/>
                      <a:lumOff val="25000"/>
                      <a:alpha val="15000"/>
                    </a:schemeClr>
                  </a:solidFill>
                </a:ln>
                <a:latin typeface="+mn-ea"/>
              </a:rPr>
              <a:t>353,500</a:t>
            </a:r>
            <a:r>
              <a:rPr lang="ko-KR" altLang="en-US" sz="1700" dirty="0">
                <a:ln>
                  <a:solidFill>
                    <a:schemeClr val="tx1">
                      <a:lumMod val="75000"/>
                      <a:lumOff val="25000"/>
                      <a:alpha val="15000"/>
                    </a:schemeClr>
                  </a:solidFill>
                </a:ln>
                <a:latin typeface="+mn-ea"/>
              </a:rPr>
              <a:t>원 개인부담</a:t>
            </a:r>
          </a:p>
          <a:p>
            <a:pPr marL="0" indent="0">
              <a:lnSpc>
                <a:spcPct val="100000"/>
              </a:lnSpc>
              <a:buNone/>
            </a:pPr>
            <a:endParaRPr lang="en-US" altLang="ko-KR" sz="1700" dirty="0">
              <a:latin typeface="+mn-ea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altLang="ko-KR" sz="1700" dirty="0">
                <a:latin typeface="+mn-ea"/>
              </a:rPr>
              <a:t>*</a:t>
            </a:r>
            <a:r>
              <a:rPr lang="ko-KR" altLang="en-US" sz="1700" dirty="0">
                <a:latin typeface="+mn-ea"/>
              </a:rPr>
              <a:t>환율 </a:t>
            </a:r>
            <a:r>
              <a:rPr lang="en-US" altLang="ko-KR" sz="1700" dirty="0">
                <a:latin typeface="+mn-ea"/>
              </a:rPr>
              <a:t>1</a:t>
            </a:r>
            <a:r>
              <a:rPr lang="ko-KR" altLang="en-US" sz="1700" dirty="0">
                <a:latin typeface="+mn-ea"/>
              </a:rPr>
              <a:t>元</a:t>
            </a:r>
            <a:r>
              <a:rPr lang="en-US" altLang="ko-KR" sz="1700" dirty="0">
                <a:latin typeface="+mn-ea"/>
              </a:rPr>
              <a:t>=200</a:t>
            </a:r>
            <a:r>
              <a:rPr lang="ko-KR" altLang="en-US" sz="1700" dirty="0">
                <a:latin typeface="+mn-ea"/>
              </a:rPr>
              <a:t>원 적용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D150092-3319-4998-84B2-FDAC682B88D9}"/>
              </a:ext>
            </a:extLst>
          </p:cNvPr>
          <p:cNvSpPr txBox="1"/>
          <p:nvPr/>
        </p:nvSpPr>
        <p:spPr>
          <a:xfrm>
            <a:off x="6711665" y="2372586"/>
            <a:ext cx="5220140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700" dirty="0">
                <a:latin typeface="+mn-ea"/>
              </a:rPr>
              <a:t>   1) </a:t>
            </a:r>
            <a:r>
              <a:rPr lang="ko-KR" altLang="en-US" sz="1700" dirty="0">
                <a:latin typeface="+mn-ea"/>
              </a:rPr>
              <a:t>왕복비용으로 학교에서 단체구매</a:t>
            </a:r>
            <a:r>
              <a:rPr lang="en-US" altLang="ko-KR" sz="1700" dirty="0">
                <a:latin typeface="+mn-ea"/>
              </a:rPr>
              <a:t>,  </a:t>
            </a:r>
            <a:r>
              <a:rPr lang="ko-KR" altLang="en-US" sz="1700" dirty="0">
                <a:latin typeface="+mn-ea"/>
              </a:rPr>
              <a:t>귀국일은</a:t>
            </a:r>
            <a:endParaRPr lang="en-US" altLang="ko-KR" sz="1700" dirty="0">
              <a:latin typeface="+mn-ea"/>
            </a:endParaRPr>
          </a:p>
          <a:p>
            <a:r>
              <a:rPr lang="en-US" altLang="ko-KR" sz="1700" dirty="0">
                <a:latin typeface="+mn-ea"/>
              </a:rPr>
              <a:t>    </a:t>
            </a:r>
            <a:r>
              <a:rPr lang="ko-KR" altLang="en-US" sz="1700" dirty="0">
                <a:latin typeface="+mn-ea"/>
              </a:rPr>
              <a:t>   학생이 여행사에 연락하여 예약</a:t>
            </a:r>
            <a:r>
              <a:rPr lang="en-US" altLang="ko-KR" sz="1700" dirty="0">
                <a:latin typeface="+mn-ea"/>
              </a:rPr>
              <a:t>.</a:t>
            </a:r>
          </a:p>
          <a:p>
            <a:r>
              <a:rPr lang="en-US" altLang="ko-KR" sz="1700" dirty="0">
                <a:latin typeface="+mn-ea"/>
              </a:rPr>
              <a:t>   2) </a:t>
            </a:r>
            <a:r>
              <a:rPr lang="ko-KR" altLang="en-US" sz="1700" dirty="0">
                <a:latin typeface="+mn-ea"/>
              </a:rPr>
              <a:t>개별 구매</a:t>
            </a:r>
            <a:endParaRPr lang="en-US" altLang="ko-KR" sz="1700" dirty="0">
              <a:latin typeface="+mn-ea"/>
            </a:endParaRPr>
          </a:p>
          <a:p>
            <a:endParaRPr lang="en-US" altLang="ko-KR" sz="1700" dirty="0">
              <a:latin typeface="+mn-e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ko-KR" sz="1700" dirty="0">
              <a:latin typeface="+mn-e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altLang="en-US" sz="1700" dirty="0">
                <a:latin typeface="+mn-ea"/>
              </a:rPr>
              <a:t>비행기</a:t>
            </a:r>
            <a:r>
              <a:rPr lang="en-US" altLang="ko-KR" sz="1700" dirty="0">
                <a:latin typeface="+mn-ea"/>
              </a:rPr>
              <a:t>,</a:t>
            </a:r>
            <a:r>
              <a:rPr lang="ko-KR" altLang="en-US" sz="1700" dirty="0">
                <a:latin typeface="+mn-ea"/>
              </a:rPr>
              <a:t>비자신청</a:t>
            </a:r>
            <a:r>
              <a:rPr lang="en-US" altLang="ko-KR" sz="1700" dirty="0">
                <a:latin typeface="+mn-ea"/>
              </a:rPr>
              <a:t>,</a:t>
            </a:r>
            <a:r>
              <a:rPr lang="ko-KR" altLang="en-US" sz="1700" dirty="0">
                <a:latin typeface="+mn-ea"/>
              </a:rPr>
              <a:t>유학생보험 등 관련한 자세한  내용은 선발자대상으로 </a:t>
            </a:r>
            <a:r>
              <a:rPr lang="en-US" altLang="ko-KR" sz="1700" dirty="0">
                <a:latin typeface="+mn-ea"/>
              </a:rPr>
              <a:t>2</a:t>
            </a:r>
            <a:r>
              <a:rPr lang="ko-KR" altLang="en-US" sz="1700" dirty="0">
                <a:latin typeface="+mn-ea"/>
              </a:rPr>
              <a:t>차 </a:t>
            </a:r>
            <a:r>
              <a:rPr lang="en-US" altLang="ko-KR" sz="1700" dirty="0">
                <a:latin typeface="+mn-ea"/>
              </a:rPr>
              <a:t>OT</a:t>
            </a:r>
            <a:r>
              <a:rPr lang="ko-KR" altLang="en-US" sz="1700" dirty="0">
                <a:latin typeface="+mn-ea"/>
              </a:rPr>
              <a:t> 때</a:t>
            </a:r>
            <a:r>
              <a:rPr lang="en-US" altLang="ko-KR" sz="1700" dirty="0">
                <a:latin typeface="+mn-ea"/>
              </a:rPr>
              <a:t> </a:t>
            </a:r>
            <a:r>
              <a:rPr lang="ko-KR" altLang="en-US" sz="1700" dirty="0">
                <a:latin typeface="+mn-ea"/>
              </a:rPr>
              <a:t>설명 예정</a:t>
            </a:r>
            <a:r>
              <a:rPr lang="en-US" altLang="ko-KR" sz="1700" dirty="0">
                <a:latin typeface="+mn-ea"/>
              </a:rPr>
              <a:t>.</a:t>
            </a:r>
          </a:p>
          <a:p>
            <a:endParaRPr lang="ko-KR" altLang="en-US" sz="1700" dirty="0">
              <a:ln>
                <a:solidFill>
                  <a:schemeClr val="tx1">
                    <a:lumMod val="75000"/>
                    <a:lumOff val="25000"/>
                    <a:alpha val="1500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E0AA84E4-7D05-4E45-860C-D34C7E49FC1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5686" y="6078861"/>
            <a:ext cx="936104" cy="666845"/>
          </a:xfrm>
          <a:prstGeom prst="rect">
            <a:avLst/>
          </a:prstGeom>
        </p:spPr>
      </p:pic>
      <p:cxnSp>
        <p:nvCxnSpPr>
          <p:cNvPr id="6" name="직선 화살표 연결선 5">
            <a:extLst>
              <a:ext uri="{FF2B5EF4-FFF2-40B4-BE49-F238E27FC236}">
                <a16:creationId xmlns:a16="http://schemas.microsoft.com/office/drawing/2014/main" id="{06BB216A-9247-478F-8DB2-77442FB0D5E0}"/>
              </a:ext>
            </a:extLst>
          </p:cNvPr>
          <p:cNvCxnSpPr>
            <a:cxnSpLocks/>
          </p:cNvCxnSpPr>
          <p:nvPr/>
        </p:nvCxnSpPr>
        <p:spPr>
          <a:xfrm>
            <a:off x="0" y="1360276"/>
            <a:ext cx="6450904" cy="0"/>
          </a:xfrm>
          <a:prstGeom prst="straightConnector1">
            <a:avLst/>
          </a:prstGeom>
          <a:ln cap="rnd">
            <a:solidFill>
              <a:srgbClr val="0C2E87"/>
            </a:solidFill>
            <a:headEnd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15906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래픽 7">
            <a:extLst>
              <a:ext uri="{FF2B5EF4-FFF2-40B4-BE49-F238E27FC236}">
                <a16:creationId xmlns:a16="http://schemas.microsoft.com/office/drawing/2014/main" id="{59BF4B7C-4714-4E21-BA13-2C8D395A256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25088" t="16479" r="-36401" b="5075"/>
          <a:stretch/>
        </p:blipFill>
        <p:spPr>
          <a:xfrm>
            <a:off x="563673" y="1"/>
            <a:ext cx="13561501" cy="7048988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C9FAE82A-0985-47E2-BC2F-00E12554C054}"/>
              </a:ext>
            </a:extLst>
          </p:cNvPr>
          <p:cNvSpPr/>
          <p:nvPr/>
        </p:nvSpPr>
        <p:spPr>
          <a:xfrm>
            <a:off x="563673" y="-1"/>
            <a:ext cx="1503122" cy="13506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02F8BDFF-D7FA-477F-B6DF-A52D22424D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sz="3200" b="1" dirty="0">
                <a:solidFill>
                  <a:schemeClr val="accent1">
                    <a:lumMod val="75000"/>
                  </a:schemeClr>
                </a:solidFill>
                <a:ea typeface="+mj-ea"/>
              </a:rPr>
              <a:t>04 </a:t>
            </a:r>
            <a:r>
              <a:rPr lang="ko-KR" altLang="en-US" sz="3200" b="1" dirty="0">
                <a:solidFill>
                  <a:schemeClr val="accent1">
                    <a:lumMod val="75000"/>
                  </a:schemeClr>
                </a:solidFill>
                <a:ea typeface="+mj-ea"/>
              </a:rPr>
              <a:t>중국 </a:t>
            </a:r>
            <a:r>
              <a:rPr lang="en-US" altLang="ko-KR" sz="3200" b="1" dirty="0">
                <a:solidFill>
                  <a:schemeClr val="accent1">
                    <a:lumMod val="75000"/>
                  </a:schemeClr>
                </a:solidFill>
              </a:rPr>
              <a:t>4</a:t>
            </a:r>
            <a:r>
              <a:rPr lang="ko-KR" altLang="en-US" sz="3200" b="1" dirty="0">
                <a:solidFill>
                  <a:schemeClr val="accent1">
                    <a:lumMod val="75000"/>
                  </a:schemeClr>
                </a:solidFill>
                <a:ea typeface="+mj-ea"/>
              </a:rPr>
              <a:t>개 </a:t>
            </a:r>
            <a:r>
              <a:rPr lang="ko-KR" altLang="en-US" sz="3200" b="1" dirty="0" err="1">
                <a:solidFill>
                  <a:schemeClr val="accent1">
                    <a:lumMod val="75000"/>
                  </a:schemeClr>
                </a:solidFill>
                <a:ea typeface="+mj-ea"/>
              </a:rPr>
              <a:t>협정교</a:t>
            </a:r>
            <a:endParaRPr lang="ko-KR" altLang="en-US" sz="3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A6E30454-0223-4BE6-8C53-D191134C009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5686" y="6078861"/>
            <a:ext cx="936104" cy="666845"/>
          </a:xfrm>
          <a:prstGeom prst="rect">
            <a:avLst/>
          </a:prstGeom>
        </p:spPr>
      </p:pic>
      <p:cxnSp>
        <p:nvCxnSpPr>
          <p:cNvPr id="5" name="직선 화살표 연결선 4">
            <a:extLst>
              <a:ext uri="{FF2B5EF4-FFF2-40B4-BE49-F238E27FC236}">
                <a16:creationId xmlns:a16="http://schemas.microsoft.com/office/drawing/2014/main" id="{296E9D96-F9E7-4FD6-AB84-60B542E143C9}"/>
              </a:ext>
            </a:extLst>
          </p:cNvPr>
          <p:cNvCxnSpPr>
            <a:cxnSpLocks/>
          </p:cNvCxnSpPr>
          <p:nvPr/>
        </p:nvCxnSpPr>
        <p:spPr>
          <a:xfrm>
            <a:off x="0" y="1360276"/>
            <a:ext cx="4697260" cy="0"/>
          </a:xfrm>
          <a:prstGeom prst="straightConnector1">
            <a:avLst/>
          </a:prstGeom>
          <a:ln cap="rnd">
            <a:solidFill>
              <a:srgbClr val="0C2E87"/>
            </a:solidFill>
            <a:headEnd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직선 화살표 연결선 11">
            <a:extLst>
              <a:ext uri="{FF2B5EF4-FFF2-40B4-BE49-F238E27FC236}">
                <a16:creationId xmlns:a16="http://schemas.microsoft.com/office/drawing/2014/main" id="{34970382-FE77-401A-9ACB-EA41DA0AF9F7}"/>
              </a:ext>
            </a:extLst>
          </p:cNvPr>
          <p:cNvCxnSpPr>
            <a:cxnSpLocks/>
          </p:cNvCxnSpPr>
          <p:nvPr/>
        </p:nvCxnSpPr>
        <p:spPr>
          <a:xfrm flipH="1">
            <a:off x="6881187" y="5070854"/>
            <a:ext cx="960106" cy="0"/>
          </a:xfrm>
          <a:prstGeom prst="straightConnector1">
            <a:avLst/>
          </a:prstGeom>
          <a:ln cap="rnd">
            <a:solidFill>
              <a:srgbClr val="0C2E87"/>
            </a:solidFill>
            <a:headEnd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직선 화살표 연결선 13">
            <a:extLst>
              <a:ext uri="{FF2B5EF4-FFF2-40B4-BE49-F238E27FC236}">
                <a16:creationId xmlns:a16="http://schemas.microsoft.com/office/drawing/2014/main" id="{E4E264E5-4A72-4445-9758-9723299847CC}"/>
              </a:ext>
            </a:extLst>
          </p:cNvPr>
          <p:cNvCxnSpPr>
            <a:cxnSpLocks/>
          </p:cNvCxnSpPr>
          <p:nvPr/>
        </p:nvCxnSpPr>
        <p:spPr>
          <a:xfrm>
            <a:off x="5197257" y="4682547"/>
            <a:ext cx="1774522" cy="0"/>
          </a:xfrm>
          <a:prstGeom prst="straightConnector1">
            <a:avLst/>
          </a:prstGeom>
          <a:ln cap="rnd">
            <a:solidFill>
              <a:srgbClr val="0C2E87"/>
            </a:solidFill>
            <a:headEnd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직선 화살표 연결선 15">
            <a:extLst>
              <a:ext uri="{FF2B5EF4-FFF2-40B4-BE49-F238E27FC236}">
                <a16:creationId xmlns:a16="http://schemas.microsoft.com/office/drawing/2014/main" id="{E034AEEC-46A5-4D6E-B07E-CAC5739DBC36}"/>
              </a:ext>
            </a:extLst>
          </p:cNvPr>
          <p:cNvCxnSpPr>
            <a:cxnSpLocks/>
          </p:cNvCxnSpPr>
          <p:nvPr/>
        </p:nvCxnSpPr>
        <p:spPr>
          <a:xfrm flipH="1">
            <a:off x="6262488" y="2860103"/>
            <a:ext cx="1578805" cy="0"/>
          </a:xfrm>
          <a:prstGeom prst="straightConnector1">
            <a:avLst/>
          </a:prstGeom>
          <a:ln cap="rnd">
            <a:solidFill>
              <a:srgbClr val="0C2E87"/>
            </a:solidFill>
            <a:headEnd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직선 화살표 연결선 17">
            <a:extLst>
              <a:ext uri="{FF2B5EF4-FFF2-40B4-BE49-F238E27FC236}">
                <a16:creationId xmlns:a16="http://schemas.microsoft.com/office/drawing/2014/main" id="{CA99D090-2470-4A01-830E-5F20B793CC10}"/>
              </a:ext>
            </a:extLst>
          </p:cNvPr>
          <p:cNvCxnSpPr>
            <a:cxnSpLocks/>
          </p:cNvCxnSpPr>
          <p:nvPr/>
        </p:nvCxnSpPr>
        <p:spPr>
          <a:xfrm flipH="1">
            <a:off x="6643493" y="4190799"/>
            <a:ext cx="1197800" cy="0"/>
          </a:xfrm>
          <a:prstGeom prst="straightConnector1">
            <a:avLst/>
          </a:prstGeom>
          <a:ln cap="rnd">
            <a:solidFill>
              <a:srgbClr val="0C2E87"/>
            </a:solidFill>
            <a:headEnd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53167C90-7E2C-4848-9208-920C546CE040}"/>
              </a:ext>
            </a:extLst>
          </p:cNvPr>
          <p:cNvSpPr txBox="1"/>
          <p:nvPr/>
        </p:nvSpPr>
        <p:spPr>
          <a:xfrm>
            <a:off x="8073820" y="2627057"/>
            <a:ext cx="26680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b="1" dirty="0"/>
              <a:t>1) </a:t>
            </a:r>
            <a:r>
              <a:rPr lang="ko-KR" altLang="en-US" sz="2000" b="1" dirty="0"/>
              <a:t>톈진 </a:t>
            </a:r>
            <a:r>
              <a:rPr lang="en-US" altLang="ko-KR" sz="2000" b="1" dirty="0"/>
              <a:t>- </a:t>
            </a:r>
            <a:r>
              <a:rPr lang="ko-KR" altLang="en-US" sz="2000" b="1" dirty="0" err="1"/>
              <a:t>남개대</a:t>
            </a:r>
            <a:endParaRPr lang="en-US" altLang="ko-KR" sz="2000" b="1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49EBDA7-C573-4515-B38E-97DE10F2E925}"/>
              </a:ext>
            </a:extLst>
          </p:cNvPr>
          <p:cNvSpPr txBox="1"/>
          <p:nvPr/>
        </p:nvSpPr>
        <p:spPr>
          <a:xfrm>
            <a:off x="8073820" y="4028973"/>
            <a:ext cx="26680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b="1" dirty="0"/>
              <a:t>2) </a:t>
            </a:r>
            <a:r>
              <a:rPr lang="ko-KR" altLang="en-US" sz="2000" b="1" dirty="0"/>
              <a:t>난징 </a:t>
            </a:r>
            <a:r>
              <a:rPr lang="en-US" altLang="ko-KR" sz="2000" b="1" dirty="0"/>
              <a:t>– </a:t>
            </a:r>
            <a:r>
              <a:rPr lang="ko-KR" altLang="en-US" sz="2000" b="1" dirty="0" err="1"/>
              <a:t>남경대</a:t>
            </a:r>
            <a:endParaRPr lang="en-US" altLang="ko-KR" sz="2000" b="1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8ED6E757-7193-4F05-B5F8-C3FCB4E52387}"/>
              </a:ext>
            </a:extLst>
          </p:cNvPr>
          <p:cNvSpPr txBox="1"/>
          <p:nvPr/>
        </p:nvSpPr>
        <p:spPr>
          <a:xfrm>
            <a:off x="8073820" y="4924417"/>
            <a:ext cx="26680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b="1" dirty="0"/>
              <a:t>3) </a:t>
            </a:r>
            <a:r>
              <a:rPr lang="ko-KR" altLang="en-US" sz="2000" b="1" dirty="0"/>
              <a:t>항저우 </a:t>
            </a:r>
            <a:r>
              <a:rPr lang="en-US" altLang="ko-KR" sz="2000" b="1" dirty="0"/>
              <a:t>- </a:t>
            </a:r>
            <a:r>
              <a:rPr lang="ko-KR" altLang="en-US" sz="2000" b="1" dirty="0" err="1"/>
              <a:t>절강대</a:t>
            </a:r>
            <a:endParaRPr lang="en-US" altLang="ko-KR" sz="2000" b="1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B03EB331-4978-43A3-9E37-93FEF473864F}"/>
              </a:ext>
            </a:extLst>
          </p:cNvPr>
          <p:cNvSpPr txBox="1"/>
          <p:nvPr/>
        </p:nvSpPr>
        <p:spPr>
          <a:xfrm>
            <a:off x="2529213" y="4482492"/>
            <a:ext cx="26680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b="1" dirty="0"/>
              <a:t>4) </a:t>
            </a:r>
            <a:r>
              <a:rPr lang="ko-KR" altLang="en-US" sz="2000" b="1" dirty="0"/>
              <a:t>상하이 </a:t>
            </a:r>
            <a:r>
              <a:rPr lang="en-US" altLang="ko-KR" sz="2000" b="1" dirty="0"/>
              <a:t>- </a:t>
            </a:r>
            <a:r>
              <a:rPr lang="ko-KR" altLang="en-US" sz="2000" b="1" dirty="0"/>
              <a:t>상해외대</a:t>
            </a:r>
            <a:endParaRPr lang="en-US" altLang="ko-KR" sz="2000" b="1" dirty="0"/>
          </a:p>
        </p:txBody>
      </p:sp>
    </p:spTree>
    <p:extLst>
      <p:ext uri="{BB962C8B-B14F-4D97-AF65-F5344CB8AC3E}">
        <p14:creationId xmlns:p14="http://schemas.microsoft.com/office/powerpoint/2010/main" val="27939217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2F8BDFF-D7FA-477F-B6DF-A52D22424D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sz="3200" b="1" dirty="0">
                <a:solidFill>
                  <a:schemeClr val="accent1">
                    <a:lumMod val="75000"/>
                  </a:schemeClr>
                </a:solidFill>
                <a:ea typeface="+mj-ea"/>
              </a:rPr>
              <a:t>05 </a:t>
            </a:r>
            <a:r>
              <a:rPr lang="ko-KR" altLang="en-US" sz="3200" b="1" dirty="0">
                <a:solidFill>
                  <a:schemeClr val="accent1">
                    <a:lumMod val="75000"/>
                  </a:schemeClr>
                </a:solidFill>
                <a:ea typeface="+mj-ea"/>
              </a:rPr>
              <a:t>현장학습 학점 안내 및 이수요건</a:t>
            </a:r>
            <a:endParaRPr lang="ko-KR" altLang="en-US" sz="3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3ECF2ECC-1305-4E71-8ED2-A8370B34D0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01548" y="3641942"/>
            <a:ext cx="5566253" cy="491647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ko-KR" altLang="en-US" sz="3000" dirty="0"/>
              <a:t>배부한 프린트 확인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A6E30454-0223-4BE6-8C53-D191134C009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5686" y="6078861"/>
            <a:ext cx="936104" cy="666845"/>
          </a:xfrm>
          <a:prstGeom prst="rect">
            <a:avLst/>
          </a:prstGeom>
        </p:spPr>
      </p:pic>
      <p:cxnSp>
        <p:nvCxnSpPr>
          <p:cNvPr id="5" name="직선 화살표 연결선 4">
            <a:extLst>
              <a:ext uri="{FF2B5EF4-FFF2-40B4-BE49-F238E27FC236}">
                <a16:creationId xmlns:a16="http://schemas.microsoft.com/office/drawing/2014/main" id="{296E9D96-F9E7-4FD6-AB84-60B542E143C9}"/>
              </a:ext>
            </a:extLst>
          </p:cNvPr>
          <p:cNvCxnSpPr>
            <a:cxnSpLocks/>
          </p:cNvCxnSpPr>
          <p:nvPr/>
        </p:nvCxnSpPr>
        <p:spPr>
          <a:xfrm>
            <a:off x="0" y="1360276"/>
            <a:ext cx="8430016" cy="0"/>
          </a:xfrm>
          <a:prstGeom prst="straightConnector1">
            <a:avLst/>
          </a:prstGeom>
          <a:ln cap="rnd">
            <a:solidFill>
              <a:srgbClr val="0C2E87"/>
            </a:solidFill>
            <a:headEnd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63536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2F8BDFF-D7FA-477F-B6DF-A52D22424D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sz="3200" b="1" dirty="0">
                <a:solidFill>
                  <a:schemeClr val="accent1">
                    <a:lumMod val="75000"/>
                  </a:schemeClr>
                </a:solidFill>
                <a:ea typeface="+mj-ea"/>
              </a:rPr>
              <a:t>06 </a:t>
            </a:r>
            <a:r>
              <a:rPr lang="ko-KR" altLang="en-US" sz="3200" b="1" dirty="0">
                <a:solidFill>
                  <a:schemeClr val="accent1">
                    <a:lumMod val="75000"/>
                  </a:schemeClr>
                </a:solidFill>
                <a:ea typeface="+mj-ea"/>
              </a:rPr>
              <a:t>현장학습 귀국 후</a:t>
            </a:r>
            <a:endParaRPr lang="ko-KR" altLang="en-US" sz="3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3ECF2ECC-1305-4E71-8ED2-A8370B34D0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5050" y="2208164"/>
            <a:ext cx="10898688" cy="3729000"/>
          </a:xfrm>
        </p:spPr>
        <p:txBody>
          <a:bodyPr>
            <a:normAutofit/>
          </a:bodyPr>
          <a:lstStyle/>
          <a:p>
            <a:pPr marL="342900" indent="-342900" fontAlgn="base" latinLnBrk="0">
              <a:buAutoNum type="arabicPeriod"/>
            </a:pPr>
            <a:r>
              <a:rPr lang="ko-KR" altLang="en-US" sz="2200" dirty="0">
                <a:latin typeface="+mn-ea"/>
              </a:rPr>
              <a:t>매월 말</a:t>
            </a:r>
            <a:r>
              <a:rPr lang="en-US" altLang="ko-KR" sz="2200" dirty="0">
                <a:latin typeface="+mn-ea"/>
              </a:rPr>
              <a:t>, </a:t>
            </a:r>
            <a:r>
              <a:rPr lang="ko-KR" altLang="en-US" sz="2200" dirty="0">
                <a:latin typeface="+mn-ea"/>
              </a:rPr>
              <a:t>각 학교의 대표가 월말 보고서 </a:t>
            </a:r>
            <a:r>
              <a:rPr lang="ko-KR" altLang="en-US" sz="2200" dirty="0" err="1">
                <a:latin typeface="+mn-ea"/>
              </a:rPr>
              <a:t>추합하여</a:t>
            </a:r>
            <a:r>
              <a:rPr lang="ko-KR" altLang="en-US" sz="2200" dirty="0">
                <a:latin typeface="+mn-ea"/>
              </a:rPr>
              <a:t> 업로드</a:t>
            </a:r>
            <a:endParaRPr lang="en-US" altLang="ko-KR" sz="2200" dirty="0">
              <a:latin typeface="+mn-ea"/>
            </a:endParaRPr>
          </a:p>
          <a:p>
            <a:pPr marL="0" indent="0" fontAlgn="base" latinLnBrk="0">
              <a:buNone/>
            </a:pPr>
            <a:endParaRPr lang="en-US" altLang="ko-KR" sz="2200" dirty="0">
              <a:latin typeface="+mn-ea"/>
            </a:endParaRPr>
          </a:p>
          <a:p>
            <a:pPr marL="0" indent="0" fontAlgn="base" latinLnBrk="0">
              <a:buNone/>
            </a:pPr>
            <a:r>
              <a:rPr lang="en-US" altLang="ko-KR" sz="2200" dirty="0">
                <a:latin typeface="+mn-ea"/>
              </a:rPr>
              <a:t>2.</a:t>
            </a:r>
            <a:r>
              <a:rPr lang="ko-KR" altLang="en-US" sz="2200" dirty="0">
                <a:latin typeface="+mn-ea"/>
              </a:rPr>
              <a:t> 현장학습 귀국 시 보고서 업로드 </a:t>
            </a:r>
            <a:r>
              <a:rPr lang="en-US" altLang="ko-KR" sz="2200" dirty="0">
                <a:latin typeface="+mn-ea"/>
              </a:rPr>
              <a:t>(11</a:t>
            </a:r>
            <a:r>
              <a:rPr lang="ko-KR" altLang="en-US" sz="2200" dirty="0">
                <a:latin typeface="+mn-ea"/>
              </a:rPr>
              <a:t>포인트 </a:t>
            </a:r>
            <a:r>
              <a:rPr lang="en-US" altLang="ko-KR" sz="2200" dirty="0">
                <a:latin typeface="+mn-ea"/>
              </a:rPr>
              <a:t>A4 3</a:t>
            </a:r>
            <a:r>
              <a:rPr lang="ko-KR" altLang="en-US" sz="2200" dirty="0">
                <a:latin typeface="+mn-ea"/>
              </a:rPr>
              <a:t>쪽 </a:t>
            </a:r>
            <a:r>
              <a:rPr lang="en-US" altLang="ko-KR" sz="2200" dirty="0">
                <a:latin typeface="+mn-ea"/>
              </a:rPr>
              <a:t>+ </a:t>
            </a:r>
            <a:r>
              <a:rPr lang="ko-KR" altLang="en-US" sz="2200" dirty="0">
                <a:latin typeface="+mn-ea"/>
              </a:rPr>
              <a:t>사진첨부</a:t>
            </a:r>
            <a:r>
              <a:rPr lang="en-US" altLang="ko-KR" sz="2200" dirty="0">
                <a:latin typeface="+mn-ea"/>
              </a:rPr>
              <a:t>)</a:t>
            </a:r>
            <a:r>
              <a:rPr lang="ko-KR" altLang="en-US" sz="2200" dirty="0">
                <a:latin typeface="+mn-ea"/>
              </a:rPr>
              <a:t> </a:t>
            </a:r>
            <a:endParaRPr lang="en-US" altLang="ko-KR" sz="2200" dirty="0">
              <a:latin typeface="+mn-ea"/>
            </a:endParaRPr>
          </a:p>
          <a:p>
            <a:pPr marL="0" indent="0" fontAlgn="base" latinLnBrk="0">
              <a:buNone/>
            </a:pPr>
            <a:r>
              <a:rPr lang="en-US" altLang="ko-KR" sz="2200" dirty="0">
                <a:latin typeface="+mn-ea"/>
              </a:rPr>
              <a:t>   </a:t>
            </a:r>
            <a:r>
              <a:rPr lang="ko-KR" altLang="en-US" sz="2200" dirty="0">
                <a:latin typeface="+mn-ea"/>
              </a:rPr>
              <a:t>학점인정서 제출 시 함께 제출</a:t>
            </a:r>
            <a:endParaRPr lang="en-US" altLang="ko-KR" sz="2200" dirty="0">
              <a:latin typeface="+mn-ea"/>
            </a:endParaRPr>
          </a:p>
          <a:p>
            <a:pPr marL="0" indent="0" fontAlgn="base">
              <a:buNone/>
            </a:pPr>
            <a:endParaRPr lang="en-US" altLang="ko-KR" sz="2200" dirty="0">
              <a:latin typeface="+mn-ea"/>
            </a:endParaRPr>
          </a:p>
          <a:p>
            <a:pPr marL="0" indent="0" fontAlgn="base">
              <a:buNone/>
            </a:pPr>
            <a:r>
              <a:rPr lang="en-US" altLang="ko-KR" sz="2200" dirty="0">
                <a:latin typeface="+mn-ea"/>
              </a:rPr>
              <a:t>3. </a:t>
            </a:r>
            <a:r>
              <a:rPr lang="ko-KR" altLang="en-US" sz="2200" dirty="0">
                <a:latin typeface="+mn-ea"/>
              </a:rPr>
              <a:t>현장학습 중 중국에서 新</a:t>
            </a:r>
            <a:r>
              <a:rPr lang="en-US" altLang="ko-KR" sz="2200" dirty="0">
                <a:latin typeface="+mn-ea"/>
              </a:rPr>
              <a:t>HSK5</a:t>
            </a:r>
            <a:r>
              <a:rPr lang="ko-KR" altLang="en-US" sz="2200" dirty="0">
                <a:latin typeface="+mn-ea"/>
              </a:rPr>
              <a:t>급이상을 응시하고 자격증을 취득한 후 귀국해야 함</a:t>
            </a:r>
            <a:r>
              <a:rPr lang="en-US" altLang="ko-KR" sz="2200" dirty="0">
                <a:latin typeface="+mn-ea"/>
              </a:rPr>
              <a:t>.</a:t>
            </a:r>
            <a:endParaRPr lang="ko-KR" altLang="en-US" sz="2200" dirty="0">
              <a:latin typeface="+mn-ea"/>
            </a:endParaRPr>
          </a:p>
          <a:p>
            <a:pPr marL="0" indent="0" fontAlgn="base">
              <a:buNone/>
            </a:pPr>
            <a:r>
              <a:rPr lang="en-US" altLang="ko-KR" sz="2200" dirty="0">
                <a:latin typeface="+mn-ea"/>
              </a:rPr>
              <a:t>※ </a:t>
            </a:r>
            <a:r>
              <a:rPr lang="ko-KR" altLang="en-US" sz="2200" dirty="0">
                <a:latin typeface="+mn-ea"/>
              </a:rPr>
              <a:t>신청 시 기제출한 </a:t>
            </a:r>
            <a:r>
              <a:rPr lang="en-US" altLang="ko-KR" sz="2200" dirty="0">
                <a:latin typeface="+mn-ea"/>
              </a:rPr>
              <a:t>HSK</a:t>
            </a:r>
            <a:r>
              <a:rPr lang="ko-KR" altLang="en-US" sz="2200" dirty="0">
                <a:latin typeface="+mn-ea"/>
              </a:rPr>
              <a:t>는 인정 안됨</a:t>
            </a:r>
            <a:r>
              <a:rPr lang="en-US" altLang="ko-KR" sz="2200" dirty="0">
                <a:latin typeface="+mn-ea"/>
              </a:rPr>
              <a:t>. </a:t>
            </a:r>
            <a:r>
              <a:rPr lang="ko-KR" altLang="en-US" sz="2200" dirty="0">
                <a:latin typeface="+mn-ea"/>
              </a:rPr>
              <a:t>더 높은 급수 혹은 점수로 다시 제출해야 함</a:t>
            </a:r>
            <a:r>
              <a:rPr lang="en-US" altLang="ko-KR" sz="2200" dirty="0">
                <a:latin typeface="+mn-ea"/>
              </a:rPr>
              <a:t>.</a:t>
            </a:r>
            <a:endParaRPr lang="ko-KR" altLang="en-US" sz="2200" dirty="0">
              <a:latin typeface="+mn-ea"/>
            </a:endParaRPr>
          </a:p>
          <a:p>
            <a:pPr marL="0" indent="0" fontAlgn="base">
              <a:buNone/>
            </a:pPr>
            <a:r>
              <a:rPr lang="ko-KR" altLang="en-US" sz="2200" dirty="0">
                <a:latin typeface="+mn-ea"/>
              </a:rPr>
              <a:t> ▪</a:t>
            </a:r>
            <a:r>
              <a:rPr lang="zh-CN" altLang="en-US" sz="2200" dirty="0">
                <a:latin typeface="+mn-ea"/>
              </a:rPr>
              <a:t>中国考试服务网 </a:t>
            </a:r>
            <a:r>
              <a:rPr lang="en-US" altLang="zh-CN" sz="2200" dirty="0">
                <a:latin typeface="+mn-ea"/>
              </a:rPr>
              <a:t>(</a:t>
            </a:r>
            <a:r>
              <a:rPr lang="ko-KR" altLang="en-US" sz="2200" dirty="0">
                <a:latin typeface="+mn-ea"/>
              </a:rPr>
              <a:t>중국내 </a:t>
            </a:r>
            <a:r>
              <a:rPr lang="en-US" altLang="ko-KR" sz="2200" dirty="0">
                <a:latin typeface="+mn-ea"/>
              </a:rPr>
              <a:t>HSK</a:t>
            </a:r>
            <a:r>
              <a:rPr lang="ko-KR" altLang="en-US" sz="2200" dirty="0">
                <a:latin typeface="+mn-ea"/>
              </a:rPr>
              <a:t> 응시 접수 사이트</a:t>
            </a:r>
            <a:r>
              <a:rPr lang="en-US" altLang="ko-KR" sz="2200" dirty="0">
                <a:latin typeface="+mn-ea"/>
              </a:rPr>
              <a:t>)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A6E30454-0223-4BE6-8C53-D191134C009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5686" y="6078861"/>
            <a:ext cx="936104" cy="666845"/>
          </a:xfrm>
          <a:prstGeom prst="rect">
            <a:avLst/>
          </a:prstGeom>
        </p:spPr>
      </p:pic>
      <p:cxnSp>
        <p:nvCxnSpPr>
          <p:cNvPr id="5" name="직선 화살표 연결선 4">
            <a:extLst>
              <a:ext uri="{FF2B5EF4-FFF2-40B4-BE49-F238E27FC236}">
                <a16:creationId xmlns:a16="http://schemas.microsoft.com/office/drawing/2014/main" id="{296E9D96-F9E7-4FD6-AB84-60B542E143C9}"/>
              </a:ext>
            </a:extLst>
          </p:cNvPr>
          <p:cNvCxnSpPr>
            <a:cxnSpLocks/>
          </p:cNvCxnSpPr>
          <p:nvPr/>
        </p:nvCxnSpPr>
        <p:spPr>
          <a:xfrm>
            <a:off x="0" y="1360276"/>
            <a:ext cx="5047989" cy="0"/>
          </a:xfrm>
          <a:prstGeom prst="straightConnector1">
            <a:avLst/>
          </a:prstGeom>
          <a:ln cap="rnd">
            <a:solidFill>
              <a:srgbClr val="0C2E87"/>
            </a:solidFill>
            <a:headEnd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19938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2F8BDFF-D7FA-477F-B6DF-A52D22424D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sz="3200" b="1" dirty="0">
                <a:solidFill>
                  <a:schemeClr val="accent1">
                    <a:lumMod val="75000"/>
                  </a:schemeClr>
                </a:solidFill>
                <a:ea typeface="+mj-ea"/>
              </a:rPr>
              <a:t>07 </a:t>
            </a:r>
            <a:r>
              <a:rPr lang="ko-KR" altLang="en-US" sz="3200" b="1" dirty="0">
                <a:solidFill>
                  <a:schemeClr val="accent1">
                    <a:lumMod val="75000"/>
                  </a:schemeClr>
                </a:solidFill>
                <a:ea typeface="+mj-ea"/>
              </a:rPr>
              <a:t>선발 이후 유의사항</a:t>
            </a:r>
            <a:endParaRPr lang="ko-KR" altLang="en-US" sz="3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3ECF2ECC-1305-4E71-8ED2-A8370B34D0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0934" y="2330376"/>
            <a:ext cx="10402866" cy="331819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ko-KR" sz="2200" dirty="0">
                <a:latin typeface="+mn-ea"/>
              </a:rPr>
              <a:t>1</a:t>
            </a:r>
            <a:r>
              <a:rPr lang="ko-KR" altLang="en-US" sz="2200" dirty="0">
                <a:latin typeface="+mn-ea"/>
              </a:rPr>
              <a:t>차 선발 이후 학생 간 선발학교 교환은 불가능하며</a:t>
            </a:r>
            <a:r>
              <a:rPr lang="en-US" altLang="ko-KR" sz="2200" dirty="0">
                <a:latin typeface="+mn-ea"/>
              </a:rPr>
              <a:t>, </a:t>
            </a:r>
          </a:p>
          <a:p>
            <a:pPr marL="0" indent="0">
              <a:buNone/>
            </a:pPr>
            <a:r>
              <a:rPr lang="ko-KR" altLang="en-US" sz="2200" dirty="0">
                <a:latin typeface="+mn-ea"/>
              </a:rPr>
              <a:t>방학 중 </a:t>
            </a:r>
            <a:r>
              <a:rPr lang="en-US" altLang="ko-KR" sz="2200" dirty="0">
                <a:latin typeface="+mn-ea"/>
              </a:rPr>
              <a:t>2</a:t>
            </a:r>
            <a:r>
              <a:rPr lang="ko-KR" altLang="en-US" sz="2200" dirty="0">
                <a:latin typeface="+mn-ea"/>
              </a:rPr>
              <a:t>차 오리엔테이션을 통해 비자신청서 작성 및 신청서 확인을 함</a:t>
            </a:r>
            <a:r>
              <a:rPr lang="en-US" altLang="ko-KR" sz="2200" dirty="0">
                <a:latin typeface="+mn-ea"/>
              </a:rPr>
              <a:t>.</a:t>
            </a:r>
          </a:p>
          <a:p>
            <a:pPr marL="0" indent="0">
              <a:buNone/>
            </a:pPr>
            <a:endParaRPr lang="en-US" altLang="ko-KR" sz="2200" dirty="0">
              <a:latin typeface="+mn-ea"/>
            </a:endParaRPr>
          </a:p>
          <a:p>
            <a:pPr marL="0" indent="0">
              <a:buNone/>
            </a:pPr>
            <a:r>
              <a:rPr lang="ko-KR" altLang="en-US" sz="2200" dirty="0"/>
              <a:t>**주의 </a:t>
            </a:r>
            <a:r>
              <a:rPr lang="en-US" altLang="ko-KR" sz="2200" dirty="0"/>
              <a:t>: X2</a:t>
            </a:r>
            <a:r>
              <a:rPr lang="ko-KR" altLang="en-US" sz="2200" dirty="0"/>
              <a:t>비자 수령 후 중국 출입국 </a:t>
            </a:r>
            <a:r>
              <a:rPr lang="en-US" altLang="ko-KR" sz="2200" dirty="0"/>
              <a:t>1</a:t>
            </a:r>
            <a:r>
              <a:rPr lang="ko-KR" altLang="en-US" sz="2200" dirty="0"/>
              <a:t>회 가능</a:t>
            </a:r>
            <a:r>
              <a:rPr lang="en-US" altLang="ko-KR" sz="2200" dirty="0"/>
              <a:t>. (</a:t>
            </a:r>
            <a:r>
              <a:rPr lang="ko-KR" altLang="en-US" sz="2200" dirty="0"/>
              <a:t>중국을 제외한 제</a:t>
            </a:r>
            <a:r>
              <a:rPr lang="en-US" altLang="ko-KR" sz="2200" dirty="0"/>
              <a:t>3</a:t>
            </a:r>
            <a:r>
              <a:rPr lang="ko-KR" altLang="en-US" sz="2200" dirty="0"/>
              <a:t>개국은 가능함</a:t>
            </a:r>
            <a:r>
              <a:rPr lang="en-US" altLang="ko-KR" sz="2200" dirty="0"/>
              <a:t>)</a:t>
            </a:r>
          </a:p>
          <a:p>
            <a:pPr marL="0" indent="0">
              <a:buNone/>
            </a:pPr>
            <a:r>
              <a:rPr lang="en-US" altLang="ko-KR" sz="2200" dirty="0"/>
              <a:t>          </a:t>
            </a:r>
            <a:r>
              <a:rPr lang="ko-KR" altLang="en-US" sz="2200" dirty="0"/>
              <a:t>비자 효력은 중국 입국 시 생김</a:t>
            </a:r>
            <a:r>
              <a:rPr lang="en-US" altLang="ko-KR" sz="2200" dirty="0"/>
              <a:t>. (9/1</a:t>
            </a:r>
            <a:r>
              <a:rPr lang="ko-KR" altLang="en-US" sz="2200" dirty="0"/>
              <a:t>일 출국 시</a:t>
            </a:r>
            <a:r>
              <a:rPr lang="en-US" altLang="ko-KR" sz="2200" dirty="0"/>
              <a:t>, 9/1</a:t>
            </a:r>
            <a:r>
              <a:rPr lang="ko-KR" altLang="en-US" sz="2200" dirty="0"/>
              <a:t>일부터 일자 카운트</a:t>
            </a:r>
            <a:r>
              <a:rPr lang="en-US" altLang="ko-KR" sz="2200" dirty="0"/>
              <a:t>)</a:t>
            </a:r>
          </a:p>
          <a:p>
            <a:endParaRPr lang="en-US" altLang="ko-KR" sz="2200" dirty="0"/>
          </a:p>
          <a:p>
            <a:pPr marL="0" indent="0">
              <a:buNone/>
            </a:pPr>
            <a:r>
              <a:rPr lang="ko-KR" altLang="en-US" sz="2200" dirty="0"/>
              <a:t>비자 신청 </a:t>
            </a:r>
            <a:r>
              <a:rPr lang="en-US" altLang="ko-KR" sz="2200" dirty="0"/>
              <a:t>: 7</a:t>
            </a:r>
            <a:r>
              <a:rPr lang="ko-KR" altLang="en-US" sz="2200" dirty="0"/>
              <a:t>월 말 </a:t>
            </a:r>
            <a:r>
              <a:rPr lang="en-US" altLang="ko-KR" sz="2200" dirty="0"/>
              <a:t>~ 8</a:t>
            </a:r>
            <a:r>
              <a:rPr lang="ko-KR" altLang="en-US" sz="2200" dirty="0"/>
              <a:t>월초  </a:t>
            </a:r>
            <a:r>
              <a:rPr lang="en-US" altLang="ko-KR" sz="2200" dirty="0"/>
              <a:t>(</a:t>
            </a:r>
            <a:r>
              <a:rPr lang="ko-KR" altLang="en-US" sz="2200" dirty="0"/>
              <a:t>비자 관련 서류 제출 必</a:t>
            </a:r>
            <a:r>
              <a:rPr lang="en-US" altLang="ko-KR" sz="2200" dirty="0"/>
              <a:t>)</a:t>
            </a:r>
            <a:endParaRPr lang="en-US" altLang="ko-KR" sz="2000" dirty="0">
              <a:latin typeface="+mn-ea"/>
            </a:endParaRPr>
          </a:p>
          <a:p>
            <a:pPr marL="0" indent="0">
              <a:buNone/>
            </a:pPr>
            <a:endParaRPr lang="ko-KR" altLang="en-US" sz="2000" dirty="0">
              <a:latin typeface="+mn-ea"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A6E30454-0223-4BE6-8C53-D191134C009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5686" y="6078861"/>
            <a:ext cx="936104" cy="666845"/>
          </a:xfrm>
          <a:prstGeom prst="rect">
            <a:avLst/>
          </a:prstGeom>
        </p:spPr>
      </p:pic>
      <p:cxnSp>
        <p:nvCxnSpPr>
          <p:cNvPr id="5" name="직선 화살표 연결선 4">
            <a:extLst>
              <a:ext uri="{FF2B5EF4-FFF2-40B4-BE49-F238E27FC236}">
                <a16:creationId xmlns:a16="http://schemas.microsoft.com/office/drawing/2014/main" id="{296E9D96-F9E7-4FD6-AB84-60B542E143C9}"/>
              </a:ext>
            </a:extLst>
          </p:cNvPr>
          <p:cNvCxnSpPr>
            <a:cxnSpLocks/>
          </p:cNvCxnSpPr>
          <p:nvPr/>
        </p:nvCxnSpPr>
        <p:spPr>
          <a:xfrm>
            <a:off x="-1064712" y="1347750"/>
            <a:ext cx="6450904" cy="0"/>
          </a:xfrm>
          <a:prstGeom prst="straightConnector1">
            <a:avLst/>
          </a:prstGeom>
          <a:ln cap="rnd">
            <a:solidFill>
              <a:srgbClr val="0C2E87"/>
            </a:solidFill>
            <a:headEnd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14031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354</TotalTime>
  <Words>642</Words>
  <Application>Microsoft Office PowerPoint</Application>
  <PresentationFormat>와이드스크린</PresentationFormat>
  <Paragraphs>91</Paragraphs>
  <Slides>15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3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15</vt:i4>
      </vt:variant>
    </vt:vector>
  </HeadingPairs>
  <TitlesOfParts>
    <vt:vector size="19" baseType="lpstr">
      <vt:lpstr>等线</vt:lpstr>
      <vt:lpstr>맑은 고딕</vt:lpstr>
      <vt:lpstr>Arial</vt:lpstr>
      <vt:lpstr>Office 테마</vt:lpstr>
      <vt:lpstr>중국현장학습 OT</vt:lpstr>
      <vt:lpstr>PowerPoint 프레젠테이션</vt:lpstr>
      <vt:lpstr>01 선발기준 및 자격요건</vt:lpstr>
      <vt:lpstr>02 선발자 제출항목</vt:lpstr>
      <vt:lpstr>03 등록금 및 비행기 발권 안내</vt:lpstr>
      <vt:lpstr>04 중국 4개 협정교</vt:lpstr>
      <vt:lpstr>05 현장학습 학점 안내 및 이수요건</vt:lpstr>
      <vt:lpstr>06 현장학습 귀국 후</vt:lpstr>
      <vt:lpstr>07 선발 이후 유의사항</vt:lpstr>
      <vt:lpstr>08 희망교 신청 및 참석대장 서명</vt:lpstr>
      <vt:lpstr>QnA</vt:lpstr>
      <vt:lpstr>절강대</vt:lpstr>
      <vt:lpstr>상해외대</vt:lpstr>
      <vt:lpstr>남경대</vt:lpstr>
      <vt:lpstr>남개대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중국현장학습 OT 자료</dc:title>
  <dc:creator>Catholic</dc:creator>
  <cp:lastModifiedBy>Catholic</cp:lastModifiedBy>
  <cp:revision>57</cp:revision>
  <dcterms:created xsi:type="dcterms:W3CDTF">2026-02-12T06:32:48Z</dcterms:created>
  <dcterms:modified xsi:type="dcterms:W3CDTF">2026-04-01T04:15:03Z</dcterms:modified>
</cp:coreProperties>
</file>